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319" r:id="rId2"/>
    <p:sldId id="513" r:id="rId3"/>
    <p:sldId id="585" r:id="rId4"/>
    <p:sldId id="600" r:id="rId5"/>
    <p:sldId id="601" r:id="rId6"/>
    <p:sldId id="602" r:id="rId7"/>
    <p:sldId id="422" r:id="rId8"/>
    <p:sldId id="539" r:id="rId9"/>
    <p:sldId id="626" r:id="rId10"/>
    <p:sldId id="627" r:id="rId11"/>
    <p:sldId id="590" r:id="rId12"/>
    <p:sldId id="592" r:id="rId13"/>
    <p:sldId id="591" r:id="rId14"/>
    <p:sldId id="639" r:id="rId15"/>
    <p:sldId id="593" r:id="rId16"/>
    <p:sldId id="594" r:id="rId17"/>
    <p:sldId id="638" r:id="rId18"/>
    <p:sldId id="596" r:id="rId19"/>
    <p:sldId id="597" r:id="rId20"/>
    <p:sldId id="637" r:id="rId21"/>
    <p:sldId id="599" r:id="rId22"/>
    <p:sldId id="589" r:id="rId23"/>
    <p:sldId id="614" r:id="rId24"/>
    <p:sldId id="615" r:id="rId25"/>
    <p:sldId id="641" r:id="rId26"/>
    <p:sldId id="643" r:id="rId27"/>
    <p:sldId id="645" r:id="rId28"/>
    <p:sldId id="616" r:id="rId29"/>
    <p:sldId id="617" r:id="rId30"/>
    <p:sldId id="537" r:id="rId31"/>
    <p:sldId id="619" r:id="rId32"/>
    <p:sldId id="621" r:id="rId33"/>
    <p:sldId id="622" r:id="rId34"/>
    <p:sldId id="631" r:id="rId35"/>
    <p:sldId id="629" r:id="rId36"/>
    <p:sldId id="630" r:id="rId37"/>
    <p:sldId id="632" r:id="rId38"/>
    <p:sldId id="633" r:id="rId39"/>
    <p:sldId id="635" r:id="rId40"/>
    <p:sldId id="612" r:id="rId41"/>
    <p:sldId id="624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ema Haji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6F97"/>
    <a:srgbClr val="FF6600"/>
    <a:srgbClr val="EC8B12"/>
    <a:srgbClr val="FF8000"/>
    <a:srgbClr val="2892B7"/>
    <a:srgbClr val="33BAE8"/>
    <a:srgbClr val="FAC421"/>
    <a:srgbClr val="DAAB1C"/>
    <a:srgbClr val="237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4" autoAdjust="0"/>
    <p:restoredTop sz="92659" autoAdjust="0"/>
  </p:normalViewPr>
  <p:slideViewPr>
    <p:cSldViewPr snapToGrid="0">
      <p:cViewPr varScale="1">
        <p:scale>
          <a:sx n="180" d="100"/>
          <a:sy n="180" d="100"/>
        </p:scale>
        <p:origin x="256" y="17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32464A-D397-C64A-9D30-9E192CC470E5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EF29C7-B9C1-F949-8822-C99C5F266884}">
      <dgm:prSet phldrT="[Text]"/>
      <dgm:spPr>
        <a:ln>
          <a:solidFill>
            <a:srgbClr val="FF6600"/>
          </a:solidFill>
        </a:ln>
      </dgm:spPr>
      <dgm:t>
        <a:bodyPr/>
        <a:lstStyle/>
        <a:p>
          <a:r>
            <a:rPr lang="en-US" b="0" i="0" dirty="0" smtClean="0">
              <a:latin typeface="Helvetica Neue Light"/>
              <a:cs typeface="Helvetica Neue Light"/>
            </a:rPr>
            <a:t>C* &amp; Solr</a:t>
          </a:r>
          <a:endParaRPr lang="en-US" b="0" i="0" dirty="0">
            <a:latin typeface="Helvetica Neue Light"/>
            <a:cs typeface="Helvetica Neue Light"/>
          </a:endParaRPr>
        </a:p>
      </dgm:t>
    </dgm:pt>
    <dgm:pt modelId="{69E49E3A-00DC-E94D-AE0A-759E879EB5D3}" type="parTrans" cxnId="{3073E2D2-A4FF-A64B-B36F-D348744CC148}">
      <dgm:prSet/>
      <dgm:spPr/>
      <dgm:t>
        <a:bodyPr/>
        <a:lstStyle/>
        <a:p>
          <a:endParaRPr lang="en-US"/>
        </a:p>
      </dgm:t>
    </dgm:pt>
    <dgm:pt modelId="{CD874C78-3CCE-494F-89A5-CD68183689B0}" type="sibTrans" cxnId="{3073E2D2-A4FF-A64B-B36F-D348744CC148}">
      <dgm:prSet/>
      <dgm:spPr>
        <a:ln>
          <a:solidFill>
            <a:srgbClr val="FF6600"/>
          </a:solidFill>
        </a:ln>
      </dgm:spPr>
      <dgm:t>
        <a:bodyPr/>
        <a:lstStyle/>
        <a:p>
          <a:endParaRPr lang="en-US"/>
        </a:p>
      </dgm:t>
    </dgm:pt>
    <dgm:pt modelId="{AEC6B090-ADE9-0241-BEC7-A362693C24C7}">
      <dgm:prSet phldrT="[Text]"/>
      <dgm:spPr>
        <a:ln>
          <a:solidFill>
            <a:srgbClr val="FF6600"/>
          </a:solidFill>
        </a:ln>
      </dgm:spPr>
      <dgm:t>
        <a:bodyPr/>
        <a:lstStyle/>
        <a:p>
          <a:r>
            <a:rPr lang="en-US" b="0" i="0" dirty="0" smtClean="0">
              <a:latin typeface="Helvetica Neue Light"/>
              <a:cs typeface="Helvetica Neue Light"/>
            </a:rPr>
            <a:t>C* &amp; Solr</a:t>
          </a:r>
          <a:endParaRPr lang="en-US" b="0" i="0" dirty="0">
            <a:latin typeface="Helvetica Neue Light"/>
            <a:cs typeface="Helvetica Neue Light"/>
          </a:endParaRPr>
        </a:p>
      </dgm:t>
    </dgm:pt>
    <dgm:pt modelId="{C63D8545-03EF-A44D-A8E5-E9E091C66831}" type="parTrans" cxnId="{744E5AA1-0692-1D4C-8313-DDB05268293B}">
      <dgm:prSet/>
      <dgm:spPr/>
      <dgm:t>
        <a:bodyPr/>
        <a:lstStyle/>
        <a:p>
          <a:endParaRPr lang="en-US"/>
        </a:p>
      </dgm:t>
    </dgm:pt>
    <dgm:pt modelId="{53D12A75-8EEC-924A-BEBE-2F393DBDD1E1}" type="sibTrans" cxnId="{744E5AA1-0692-1D4C-8313-DDB05268293B}">
      <dgm:prSet/>
      <dgm:spPr>
        <a:ln>
          <a:solidFill>
            <a:srgbClr val="FF6600"/>
          </a:solidFill>
        </a:ln>
      </dgm:spPr>
      <dgm:t>
        <a:bodyPr/>
        <a:lstStyle/>
        <a:p>
          <a:endParaRPr lang="en-US"/>
        </a:p>
      </dgm:t>
    </dgm:pt>
    <dgm:pt modelId="{31780FF0-7F87-3048-B7D1-68B9A3A43531}">
      <dgm:prSet phldrT="[Text]"/>
      <dgm:spPr>
        <a:ln>
          <a:solidFill>
            <a:srgbClr val="FF6600"/>
          </a:solidFill>
        </a:ln>
      </dgm:spPr>
      <dgm:t>
        <a:bodyPr/>
        <a:lstStyle/>
        <a:p>
          <a:r>
            <a:rPr lang="en-US" b="0" i="0" dirty="0" smtClean="0">
              <a:latin typeface="Helvetica Neue Light"/>
              <a:cs typeface="Helvetica Neue Light"/>
            </a:rPr>
            <a:t>C* &amp; Solr</a:t>
          </a:r>
          <a:endParaRPr lang="en-US" b="0" i="0" dirty="0">
            <a:latin typeface="Helvetica Neue Light"/>
            <a:cs typeface="Helvetica Neue Light"/>
          </a:endParaRPr>
        </a:p>
      </dgm:t>
    </dgm:pt>
    <dgm:pt modelId="{7A6FFDAA-F75D-7343-9D63-2BCCDF5FDFAA}" type="parTrans" cxnId="{2333E245-B10F-024D-BDB2-E5B318114C34}">
      <dgm:prSet/>
      <dgm:spPr/>
      <dgm:t>
        <a:bodyPr/>
        <a:lstStyle/>
        <a:p>
          <a:endParaRPr lang="en-US"/>
        </a:p>
      </dgm:t>
    </dgm:pt>
    <dgm:pt modelId="{D38B7EEC-8AB2-0247-BA71-656E64194DE5}" type="sibTrans" cxnId="{2333E245-B10F-024D-BDB2-E5B318114C34}">
      <dgm:prSet/>
      <dgm:spPr>
        <a:ln>
          <a:solidFill>
            <a:srgbClr val="FF6600"/>
          </a:solidFill>
        </a:ln>
      </dgm:spPr>
      <dgm:t>
        <a:bodyPr/>
        <a:lstStyle/>
        <a:p>
          <a:endParaRPr lang="en-US">
            <a:solidFill>
              <a:srgbClr val="FF7065"/>
            </a:solidFill>
          </a:endParaRPr>
        </a:p>
      </dgm:t>
    </dgm:pt>
    <dgm:pt modelId="{C354356E-E909-1F48-B832-5789EAF91F11}">
      <dgm:prSet phldrT="[Text]"/>
      <dgm:spPr>
        <a:ln>
          <a:solidFill>
            <a:srgbClr val="FF6600"/>
          </a:solidFill>
        </a:ln>
      </dgm:spPr>
      <dgm:t>
        <a:bodyPr/>
        <a:lstStyle/>
        <a:p>
          <a:r>
            <a:rPr lang="en-US" b="0" i="0" dirty="0" smtClean="0">
              <a:latin typeface="Helvetica Neue Light"/>
              <a:cs typeface="Helvetica Neue Light"/>
            </a:rPr>
            <a:t>C* &amp; Solr</a:t>
          </a:r>
          <a:endParaRPr lang="en-US" b="0" i="0" dirty="0">
            <a:latin typeface="Helvetica Neue Light"/>
            <a:cs typeface="Helvetica Neue Light"/>
          </a:endParaRPr>
        </a:p>
      </dgm:t>
    </dgm:pt>
    <dgm:pt modelId="{23948E9D-40BF-7046-8C1D-27F02A1B7D11}" type="sibTrans" cxnId="{5D1DED42-C863-3240-8319-6C602417C86F}">
      <dgm:prSet/>
      <dgm:spPr/>
      <dgm:t>
        <a:bodyPr/>
        <a:lstStyle/>
        <a:p>
          <a:endParaRPr lang="en-US"/>
        </a:p>
      </dgm:t>
    </dgm:pt>
    <dgm:pt modelId="{A8FD1A3D-008D-4641-93D1-889AACA12592}" type="parTrans" cxnId="{5D1DED42-C863-3240-8319-6C602417C86F}">
      <dgm:prSet/>
      <dgm:spPr/>
      <dgm:t>
        <a:bodyPr/>
        <a:lstStyle/>
        <a:p>
          <a:endParaRPr lang="en-US"/>
        </a:p>
      </dgm:t>
    </dgm:pt>
    <dgm:pt modelId="{75ABEF0D-8115-0742-B388-9A5A59251691}" type="pres">
      <dgm:prSet presAssocID="{AA32464A-D397-C64A-9D30-9E192CC470E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470A5-5B4D-984D-B0D2-B7DC15D5C655}" type="pres">
      <dgm:prSet presAssocID="{C354356E-E909-1F48-B832-5789EAF91F11}" presName="centerShape" presStyleLbl="node0" presStyleIdx="0" presStyleCnt="1"/>
      <dgm:spPr/>
      <dgm:t>
        <a:bodyPr/>
        <a:lstStyle/>
        <a:p>
          <a:endParaRPr lang="en-US"/>
        </a:p>
      </dgm:t>
    </dgm:pt>
    <dgm:pt modelId="{BAA40D34-7F9D-6E40-9169-E8889845C93C}" type="pres">
      <dgm:prSet presAssocID="{ECEF29C7-B9C1-F949-8822-C99C5F266884}" presName="node" presStyleLbl="node1" presStyleIdx="0" presStyleCnt="3" custRadScaleRad="100002" custRadScaleInc="13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74981-24E6-B342-A871-AA912451E041}" type="pres">
      <dgm:prSet presAssocID="{ECEF29C7-B9C1-F949-8822-C99C5F266884}" presName="dummy" presStyleCnt="0"/>
      <dgm:spPr/>
    </dgm:pt>
    <dgm:pt modelId="{8ED3CD6E-3022-F346-BAD6-3C86F3C64C39}" type="pres">
      <dgm:prSet presAssocID="{CD874C78-3CCE-494F-89A5-CD68183689B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239BC51-41D5-A14F-97FD-45FE120624FA}" type="pres">
      <dgm:prSet presAssocID="{AEC6B090-ADE9-0241-BEC7-A362693C24C7}" presName="node" presStyleLbl="node1" presStyleIdx="1" presStyleCnt="3" custRadScaleRad="1007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86F08-DB08-D34D-96B2-40DB51BAD4F0}" type="pres">
      <dgm:prSet presAssocID="{AEC6B090-ADE9-0241-BEC7-A362693C24C7}" presName="dummy" presStyleCnt="0"/>
      <dgm:spPr/>
    </dgm:pt>
    <dgm:pt modelId="{C393418E-F76A-1846-A83D-1BFF7FBFC7BA}" type="pres">
      <dgm:prSet presAssocID="{53D12A75-8EEC-924A-BEBE-2F393DBDD1E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986A4F2-59C0-CC4A-A502-90522D89077C}" type="pres">
      <dgm:prSet presAssocID="{31780FF0-7F87-3048-B7D1-68B9A3A43531}" presName="node" presStyleLbl="node1" presStyleIdx="2" presStyleCnt="3" custRadScaleRad="100002" custRadScaleInc="-13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F0313-C935-1441-B553-B3BAAA3E3456}" type="pres">
      <dgm:prSet presAssocID="{31780FF0-7F87-3048-B7D1-68B9A3A43531}" presName="dummy" presStyleCnt="0"/>
      <dgm:spPr/>
    </dgm:pt>
    <dgm:pt modelId="{AB26115B-4AFE-D042-AC1D-F09022C89CDD}" type="pres">
      <dgm:prSet presAssocID="{D38B7EEC-8AB2-0247-BA71-656E64194DE5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3073E2D2-A4FF-A64B-B36F-D348744CC148}" srcId="{C354356E-E909-1F48-B832-5789EAF91F11}" destId="{ECEF29C7-B9C1-F949-8822-C99C5F266884}" srcOrd="0" destOrd="0" parTransId="{69E49E3A-00DC-E94D-AE0A-759E879EB5D3}" sibTransId="{CD874C78-3CCE-494F-89A5-CD68183689B0}"/>
    <dgm:cxn modelId="{6346ECDA-6CE6-3D48-B89F-F0D2CDF3794C}" type="presOf" srcId="{31780FF0-7F87-3048-B7D1-68B9A3A43531}" destId="{5986A4F2-59C0-CC4A-A502-90522D89077C}" srcOrd="0" destOrd="0" presId="urn:microsoft.com/office/officeart/2005/8/layout/radial6"/>
    <dgm:cxn modelId="{744E5AA1-0692-1D4C-8313-DDB05268293B}" srcId="{C354356E-E909-1F48-B832-5789EAF91F11}" destId="{AEC6B090-ADE9-0241-BEC7-A362693C24C7}" srcOrd="1" destOrd="0" parTransId="{C63D8545-03EF-A44D-A8E5-E9E091C66831}" sibTransId="{53D12A75-8EEC-924A-BEBE-2F393DBDD1E1}"/>
    <dgm:cxn modelId="{FD58E5F8-42CB-DC49-872B-C3B2C8464824}" type="presOf" srcId="{CD874C78-3CCE-494F-89A5-CD68183689B0}" destId="{8ED3CD6E-3022-F346-BAD6-3C86F3C64C39}" srcOrd="0" destOrd="0" presId="urn:microsoft.com/office/officeart/2005/8/layout/radial6"/>
    <dgm:cxn modelId="{CC996014-75CB-F348-A3E9-C8A60CF4CBE4}" type="presOf" srcId="{C354356E-E909-1F48-B832-5789EAF91F11}" destId="{BA5470A5-5B4D-984D-B0D2-B7DC15D5C655}" srcOrd="0" destOrd="0" presId="urn:microsoft.com/office/officeart/2005/8/layout/radial6"/>
    <dgm:cxn modelId="{2333E245-B10F-024D-BDB2-E5B318114C34}" srcId="{C354356E-E909-1F48-B832-5789EAF91F11}" destId="{31780FF0-7F87-3048-B7D1-68B9A3A43531}" srcOrd="2" destOrd="0" parTransId="{7A6FFDAA-F75D-7343-9D63-2BCCDF5FDFAA}" sibTransId="{D38B7EEC-8AB2-0247-BA71-656E64194DE5}"/>
    <dgm:cxn modelId="{EE49ECA4-123E-8041-AC89-C61256C7DD2B}" type="presOf" srcId="{AA32464A-D397-C64A-9D30-9E192CC470E5}" destId="{75ABEF0D-8115-0742-B388-9A5A59251691}" srcOrd="0" destOrd="0" presId="urn:microsoft.com/office/officeart/2005/8/layout/radial6"/>
    <dgm:cxn modelId="{49E5F4D7-CE4D-8F49-8A07-EBD37F37CEED}" type="presOf" srcId="{ECEF29C7-B9C1-F949-8822-C99C5F266884}" destId="{BAA40D34-7F9D-6E40-9169-E8889845C93C}" srcOrd="0" destOrd="0" presId="urn:microsoft.com/office/officeart/2005/8/layout/radial6"/>
    <dgm:cxn modelId="{C7504A6F-116C-4343-A29F-EB32586BA3AE}" type="presOf" srcId="{53D12A75-8EEC-924A-BEBE-2F393DBDD1E1}" destId="{C393418E-F76A-1846-A83D-1BFF7FBFC7BA}" srcOrd="0" destOrd="0" presId="urn:microsoft.com/office/officeart/2005/8/layout/radial6"/>
    <dgm:cxn modelId="{C794EE57-CE1F-7C40-987C-041AEEA04985}" type="presOf" srcId="{D38B7EEC-8AB2-0247-BA71-656E64194DE5}" destId="{AB26115B-4AFE-D042-AC1D-F09022C89CDD}" srcOrd="0" destOrd="0" presId="urn:microsoft.com/office/officeart/2005/8/layout/radial6"/>
    <dgm:cxn modelId="{050B8CB2-B777-E24E-AF75-0E7EDCA26E11}" type="presOf" srcId="{AEC6B090-ADE9-0241-BEC7-A362693C24C7}" destId="{0239BC51-41D5-A14F-97FD-45FE120624FA}" srcOrd="0" destOrd="0" presId="urn:microsoft.com/office/officeart/2005/8/layout/radial6"/>
    <dgm:cxn modelId="{5D1DED42-C863-3240-8319-6C602417C86F}" srcId="{AA32464A-D397-C64A-9D30-9E192CC470E5}" destId="{C354356E-E909-1F48-B832-5789EAF91F11}" srcOrd="0" destOrd="0" parTransId="{A8FD1A3D-008D-4641-93D1-889AACA12592}" sibTransId="{23948E9D-40BF-7046-8C1D-27F02A1B7D11}"/>
    <dgm:cxn modelId="{06C25B28-B8D4-AA4A-99B3-91467B91FD75}" type="presParOf" srcId="{75ABEF0D-8115-0742-B388-9A5A59251691}" destId="{BA5470A5-5B4D-984D-B0D2-B7DC15D5C655}" srcOrd="0" destOrd="0" presId="urn:microsoft.com/office/officeart/2005/8/layout/radial6"/>
    <dgm:cxn modelId="{B670DF79-0D94-2844-ADD2-0EC7AA6E74D6}" type="presParOf" srcId="{75ABEF0D-8115-0742-B388-9A5A59251691}" destId="{BAA40D34-7F9D-6E40-9169-E8889845C93C}" srcOrd="1" destOrd="0" presId="urn:microsoft.com/office/officeart/2005/8/layout/radial6"/>
    <dgm:cxn modelId="{F9FE6FE6-9E79-DB47-AB16-C1353777AEA4}" type="presParOf" srcId="{75ABEF0D-8115-0742-B388-9A5A59251691}" destId="{CAE74981-24E6-B342-A871-AA912451E041}" srcOrd="2" destOrd="0" presId="urn:microsoft.com/office/officeart/2005/8/layout/radial6"/>
    <dgm:cxn modelId="{DF689719-2C31-774E-933D-9C64A6E1E259}" type="presParOf" srcId="{75ABEF0D-8115-0742-B388-9A5A59251691}" destId="{8ED3CD6E-3022-F346-BAD6-3C86F3C64C39}" srcOrd="3" destOrd="0" presId="urn:microsoft.com/office/officeart/2005/8/layout/radial6"/>
    <dgm:cxn modelId="{1B3A2D85-AF37-534E-880D-AB88AF438593}" type="presParOf" srcId="{75ABEF0D-8115-0742-B388-9A5A59251691}" destId="{0239BC51-41D5-A14F-97FD-45FE120624FA}" srcOrd="4" destOrd="0" presId="urn:microsoft.com/office/officeart/2005/8/layout/radial6"/>
    <dgm:cxn modelId="{3F68EBBE-37EB-0F42-BB24-70158190CE5C}" type="presParOf" srcId="{75ABEF0D-8115-0742-B388-9A5A59251691}" destId="{7BF86F08-DB08-D34D-96B2-40DB51BAD4F0}" srcOrd="5" destOrd="0" presId="urn:microsoft.com/office/officeart/2005/8/layout/radial6"/>
    <dgm:cxn modelId="{C1D8E6A5-DBEB-9F4F-A4BB-3998BF6EDB35}" type="presParOf" srcId="{75ABEF0D-8115-0742-B388-9A5A59251691}" destId="{C393418E-F76A-1846-A83D-1BFF7FBFC7BA}" srcOrd="6" destOrd="0" presId="urn:microsoft.com/office/officeart/2005/8/layout/radial6"/>
    <dgm:cxn modelId="{8581CF15-6806-174C-A69C-0EB3549A6CD5}" type="presParOf" srcId="{75ABEF0D-8115-0742-B388-9A5A59251691}" destId="{5986A4F2-59C0-CC4A-A502-90522D89077C}" srcOrd="7" destOrd="0" presId="urn:microsoft.com/office/officeart/2005/8/layout/radial6"/>
    <dgm:cxn modelId="{D7A74624-18A2-1347-BFFA-20A3F921B8EF}" type="presParOf" srcId="{75ABEF0D-8115-0742-B388-9A5A59251691}" destId="{FEDF0313-C935-1441-B553-B3BAAA3E3456}" srcOrd="8" destOrd="0" presId="urn:microsoft.com/office/officeart/2005/8/layout/radial6"/>
    <dgm:cxn modelId="{25C2FE9F-EEF5-064C-BED2-254F4B62BE82}" type="presParOf" srcId="{75ABEF0D-8115-0742-B388-9A5A59251691}" destId="{AB26115B-4AFE-D042-AC1D-F09022C89CD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32464A-D397-C64A-9D30-9E192CC470E5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EF29C7-B9C1-F949-8822-C99C5F266884}">
      <dgm:prSet phldrT="[Text]"/>
      <dgm:spPr>
        <a:ln>
          <a:solidFill>
            <a:srgbClr val="FF6600"/>
          </a:solidFill>
        </a:ln>
      </dgm:spPr>
      <dgm:t>
        <a:bodyPr/>
        <a:lstStyle/>
        <a:p>
          <a:r>
            <a:rPr lang="en-US" b="0" i="0" dirty="0" smtClean="0">
              <a:latin typeface="Helvetica Neue Light"/>
              <a:cs typeface="Helvetica Neue Light"/>
            </a:rPr>
            <a:t>C* &amp; Spark</a:t>
          </a:r>
          <a:endParaRPr lang="en-US" b="0" i="0" dirty="0">
            <a:latin typeface="Helvetica Neue Light"/>
            <a:cs typeface="Helvetica Neue Light"/>
          </a:endParaRPr>
        </a:p>
      </dgm:t>
    </dgm:pt>
    <dgm:pt modelId="{69E49E3A-00DC-E94D-AE0A-759E879EB5D3}" type="parTrans" cxnId="{3073E2D2-A4FF-A64B-B36F-D348744CC148}">
      <dgm:prSet/>
      <dgm:spPr/>
      <dgm:t>
        <a:bodyPr/>
        <a:lstStyle/>
        <a:p>
          <a:endParaRPr lang="en-US"/>
        </a:p>
      </dgm:t>
    </dgm:pt>
    <dgm:pt modelId="{CD874C78-3CCE-494F-89A5-CD68183689B0}" type="sibTrans" cxnId="{3073E2D2-A4FF-A64B-B36F-D348744CC148}">
      <dgm:prSet/>
      <dgm:spPr>
        <a:ln>
          <a:solidFill>
            <a:srgbClr val="FF6600"/>
          </a:solidFill>
        </a:ln>
      </dgm:spPr>
      <dgm:t>
        <a:bodyPr/>
        <a:lstStyle/>
        <a:p>
          <a:endParaRPr lang="en-US"/>
        </a:p>
      </dgm:t>
    </dgm:pt>
    <dgm:pt modelId="{AEC6B090-ADE9-0241-BEC7-A362693C24C7}">
      <dgm:prSet phldrT="[Text]"/>
      <dgm:spPr>
        <a:ln>
          <a:solidFill>
            <a:srgbClr val="FF6600"/>
          </a:solidFill>
        </a:ln>
      </dgm:spPr>
      <dgm:t>
        <a:bodyPr/>
        <a:lstStyle/>
        <a:p>
          <a:r>
            <a:rPr lang="en-US" b="0" i="0" dirty="0" smtClean="0">
              <a:latin typeface="Helvetica Neue Light"/>
              <a:cs typeface="Helvetica Neue Light"/>
            </a:rPr>
            <a:t>C* &amp; Spark</a:t>
          </a:r>
          <a:endParaRPr lang="en-US" b="0" i="0" dirty="0">
            <a:latin typeface="Helvetica Neue Light"/>
            <a:cs typeface="Helvetica Neue Light"/>
          </a:endParaRPr>
        </a:p>
      </dgm:t>
    </dgm:pt>
    <dgm:pt modelId="{C63D8545-03EF-A44D-A8E5-E9E091C66831}" type="parTrans" cxnId="{744E5AA1-0692-1D4C-8313-DDB05268293B}">
      <dgm:prSet/>
      <dgm:spPr/>
      <dgm:t>
        <a:bodyPr/>
        <a:lstStyle/>
        <a:p>
          <a:endParaRPr lang="en-US"/>
        </a:p>
      </dgm:t>
    </dgm:pt>
    <dgm:pt modelId="{53D12A75-8EEC-924A-BEBE-2F393DBDD1E1}" type="sibTrans" cxnId="{744E5AA1-0692-1D4C-8313-DDB05268293B}">
      <dgm:prSet/>
      <dgm:spPr>
        <a:ln>
          <a:solidFill>
            <a:srgbClr val="FF6600"/>
          </a:solidFill>
        </a:ln>
      </dgm:spPr>
      <dgm:t>
        <a:bodyPr/>
        <a:lstStyle/>
        <a:p>
          <a:endParaRPr lang="en-US"/>
        </a:p>
      </dgm:t>
    </dgm:pt>
    <dgm:pt modelId="{31780FF0-7F87-3048-B7D1-68B9A3A43531}">
      <dgm:prSet phldrT="[Text]"/>
      <dgm:spPr>
        <a:ln>
          <a:solidFill>
            <a:srgbClr val="FF6600"/>
          </a:solidFill>
        </a:ln>
      </dgm:spPr>
      <dgm:t>
        <a:bodyPr/>
        <a:lstStyle/>
        <a:p>
          <a:r>
            <a:rPr lang="en-US" b="0" i="0" dirty="0" smtClean="0">
              <a:latin typeface="Helvetica Neue Light"/>
              <a:cs typeface="Helvetica Neue Light"/>
            </a:rPr>
            <a:t>C* &amp; Spark</a:t>
          </a:r>
          <a:endParaRPr lang="en-US" b="0" i="0" dirty="0">
            <a:latin typeface="Helvetica Neue Light"/>
            <a:cs typeface="Helvetica Neue Light"/>
          </a:endParaRPr>
        </a:p>
      </dgm:t>
    </dgm:pt>
    <dgm:pt modelId="{7A6FFDAA-F75D-7343-9D63-2BCCDF5FDFAA}" type="parTrans" cxnId="{2333E245-B10F-024D-BDB2-E5B318114C34}">
      <dgm:prSet/>
      <dgm:spPr/>
      <dgm:t>
        <a:bodyPr/>
        <a:lstStyle/>
        <a:p>
          <a:endParaRPr lang="en-US"/>
        </a:p>
      </dgm:t>
    </dgm:pt>
    <dgm:pt modelId="{D38B7EEC-8AB2-0247-BA71-656E64194DE5}" type="sibTrans" cxnId="{2333E245-B10F-024D-BDB2-E5B318114C34}">
      <dgm:prSet/>
      <dgm:spPr>
        <a:ln>
          <a:solidFill>
            <a:srgbClr val="FF6600"/>
          </a:solidFill>
        </a:ln>
      </dgm:spPr>
      <dgm:t>
        <a:bodyPr/>
        <a:lstStyle/>
        <a:p>
          <a:endParaRPr lang="en-US">
            <a:solidFill>
              <a:srgbClr val="FF7065"/>
            </a:solidFill>
          </a:endParaRPr>
        </a:p>
      </dgm:t>
    </dgm:pt>
    <dgm:pt modelId="{C354356E-E909-1F48-B832-5789EAF91F11}">
      <dgm:prSet phldrT="[Text]"/>
      <dgm:spPr>
        <a:ln>
          <a:solidFill>
            <a:srgbClr val="FF6600"/>
          </a:solidFill>
        </a:ln>
      </dgm:spPr>
      <dgm:t>
        <a:bodyPr/>
        <a:lstStyle/>
        <a:p>
          <a:r>
            <a:rPr lang="en-US" b="0" i="0" dirty="0" smtClean="0">
              <a:latin typeface="Helvetica Neue Light"/>
              <a:cs typeface="Helvetica Neue Light"/>
            </a:rPr>
            <a:t>C* &amp; Spark</a:t>
          </a:r>
          <a:endParaRPr lang="en-US" b="0" i="0" dirty="0">
            <a:latin typeface="Helvetica Neue Light"/>
            <a:cs typeface="Helvetica Neue Light"/>
          </a:endParaRPr>
        </a:p>
      </dgm:t>
    </dgm:pt>
    <dgm:pt modelId="{23948E9D-40BF-7046-8C1D-27F02A1B7D11}" type="sibTrans" cxnId="{5D1DED42-C863-3240-8319-6C602417C86F}">
      <dgm:prSet/>
      <dgm:spPr/>
      <dgm:t>
        <a:bodyPr/>
        <a:lstStyle/>
        <a:p>
          <a:endParaRPr lang="en-US"/>
        </a:p>
      </dgm:t>
    </dgm:pt>
    <dgm:pt modelId="{A8FD1A3D-008D-4641-93D1-889AACA12592}" type="parTrans" cxnId="{5D1DED42-C863-3240-8319-6C602417C86F}">
      <dgm:prSet/>
      <dgm:spPr/>
      <dgm:t>
        <a:bodyPr/>
        <a:lstStyle/>
        <a:p>
          <a:endParaRPr lang="en-US"/>
        </a:p>
      </dgm:t>
    </dgm:pt>
    <dgm:pt modelId="{75ABEF0D-8115-0742-B388-9A5A59251691}" type="pres">
      <dgm:prSet presAssocID="{AA32464A-D397-C64A-9D30-9E192CC470E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470A5-5B4D-984D-B0D2-B7DC15D5C655}" type="pres">
      <dgm:prSet presAssocID="{C354356E-E909-1F48-B832-5789EAF91F11}" presName="centerShape" presStyleLbl="node0" presStyleIdx="0" presStyleCnt="1"/>
      <dgm:spPr/>
      <dgm:t>
        <a:bodyPr/>
        <a:lstStyle/>
        <a:p>
          <a:endParaRPr lang="en-US"/>
        </a:p>
      </dgm:t>
    </dgm:pt>
    <dgm:pt modelId="{BAA40D34-7F9D-6E40-9169-E8889845C93C}" type="pres">
      <dgm:prSet presAssocID="{ECEF29C7-B9C1-F949-8822-C99C5F266884}" presName="node" presStyleLbl="node1" presStyleIdx="0" presStyleCnt="3" custRadScaleRad="100002" custRadScaleInc="13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74981-24E6-B342-A871-AA912451E041}" type="pres">
      <dgm:prSet presAssocID="{ECEF29C7-B9C1-F949-8822-C99C5F266884}" presName="dummy" presStyleCnt="0"/>
      <dgm:spPr/>
    </dgm:pt>
    <dgm:pt modelId="{8ED3CD6E-3022-F346-BAD6-3C86F3C64C39}" type="pres">
      <dgm:prSet presAssocID="{CD874C78-3CCE-494F-89A5-CD68183689B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239BC51-41D5-A14F-97FD-45FE120624FA}" type="pres">
      <dgm:prSet presAssocID="{AEC6B090-ADE9-0241-BEC7-A362693C24C7}" presName="node" presStyleLbl="node1" presStyleIdx="1" presStyleCnt="3" custRadScaleRad="1007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86F08-DB08-D34D-96B2-40DB51BAD4F0}" type="pres">
      <dgm:prSet presAssocID="{AEC6B090-ADE9-0241-BEC7-A362693C24C7}" presName="dummy" presStyleCnt="0"/>
      <dgm:spPr/>
    </dgm:pt>
    <dgm:pt modelId="{C393418E-F76A-1846-A83D-1BFF7FBFC7BA}" type="pres">
      <dgm:prSet presAssocID="{53D12A75-8EEC-924A-BEBE-2F393DBDD1E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986A4F2-59C0-CC4A-A502-90522D89077C}" type="pres">
      <dgm:prSet presAssocID="{31780FF0-7F87-3048-B7D1-68B9A3A43531}" presName="node" presStyleLbl="node1" presStyleIdx="2" presStyleCnt="3" custRadScaleRad="100002" custRadScaleInc="-13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F0313-C935-1441-B553-B3BAAA3E3456}" type="pres">
      <dgm:prSet presAssocID="{31780FF0-7F87-3048-B7D1-68B9A3A43531}" presName="dummy" presStyleCnt="0"/>
      <dgm:spPr/>
    </dgm:pt>
    <dgm:pt modelId="{AB26115B-4AFE-D042-AC1D-F09022C89CDD}" type="pres">
      <dgm:prSet presAssocID="{D38B7EEC-8AB2-0247-BA71-656E64194DE5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F53137A-3ED1-874A-85AE-850A7651B049}" type="presOf" srcId="{CD874C78-3CCE-494F-89A5-CD68183689B0}" destId="{8ED3CD6E-3022-F346-BAD6-3C86F3C64C39}" srcOrd="0" destOrd="0" presId="urn:microsoft.com/office/officeart/2005/8/layout/radial6"/>
    <dgm:cxn modelId="{3EFC1EF5-0DAA-4B41-895D-4122EF2964E1}" type="presOf" srcId="{D38B7EEC-8AB2-0247-BA71-656E64194DE5}" destId="{AB26115B-4AFE-D042-AC1D-F09022C89CDD}" srcOrd="0" destOrd="0" presId="urn:microsoft.com/office/officeart/2005/8/layout/radial6"/>
    <dgm:cxn modelId="{744E5AA1-0692-1D4C-8313-DDB05268293B}" srcId="{C354356E-E909-1F48-B832-5789EAF91F11}" destId="{AEC6B090-ADE9-0241-BEC7-A362693C24C7}" srcOrd="1" destOrd="0" parTransId="{C63D8545-03EF-A44D-A8E5-E9E091C66831}" sibTransId="{53D12A75-8EEC-924A-BEBE-2F393DBDD1E1}"/>
    <dgm:cxn modelId="{4E56721D-1975-0645-9B31-93BF23E17D23}" type="presOf" srcId="{31780FF0-7F87-3048-B7D1-68B9A3A43531}" destId="{5986A4F2-59C0-CC4A-A502-90522D89077C}" srcOrd="0" destOrd="0" presId="urn:microsoft.com/office/officeart/2005/8/layout/radial6"/>
    <dgm:cxn modelId="{11135281-E5C7-2549-92CC-BDE36AA0105C}" type="presOf" srcId="{ECEF29C7-B9C1-F949-8822-C99C5F266884}" destId="{BAA40D34-7F9D-6E40-9169-E8889845C93C}" srcOrd="0" destOrd="0" presId="urn:microsoft.com/office/officeart/2005/8/layout/radial6"/>
    <dgm:cxn modelId="{2333E245-B10F-024D-BDB2-E5B318114C34}" srcId="{C354356E-E909-1F48-B832-5789EAF91F11}" destId="{31780FF0-7F87-3048-B7D1-68B9A3A43531}" srcOrd="2" destOrd="0" parTransId="{7A6FFDAA-F75D-7343-9D63-2BCCDF5FDFAA}" sibTransId="{D38B7EEC-8AB2-0247-BA71-656E64194DE5}"/>
    <dgm:cxn modelId="{3073E2D2-A4FF-A64B-B36F-D348744CC148}" srcId="{C354356E-E909-1F48-B832-5789EAF91F11}" destId="{ECEF29C7-B9C1-F949-8822-C99C5F266884}" srcOrd="0" destOrd="0" parTransId="{69E49E3A-00DC-E94D-AE0A-759E879EB5D3}" sibTransId="{CD874C78-3CCE-494F-89A5-CD68183689B0}"/>
    <dgm:cxn modelId="{5D1DED42-C863-3240-8319-6C602417C86F}" srcId="{AA32464A-D397-C64A-9D30-9E192CC470E5}" destId="{C354356E-E909-1F48-B832-5789EAF91F11}" srcOrd="0" destOrd="0" parTransId="{A8FD1A3D-008D-4641-93D1-889AACA12592}" sibTransId="{23948E9D-40BF-7046-8C1D-27F02A1B7D11}"/>
    <dgm:cxn modelId="{16ED7712-D56F-F04C-8E85-1A9664B83A02}" type="presOf" srcId="{AA32464A-D397-C64A-9D30-9E192CC470E5}" destId="{75ABEF0D-8115-0742-B388-9A5A59251691}" srcOrd="0" destOrd="0" presId="urn:microsoft.com/office/officeart/2005/8/layout/radial6"/>
    <dgm:cxn modelId="{7A46920B-C436-6441-8BEF-D2828C8C0BBE}" type="presOf" srcId="{53D12A75-8EEC-924A-BEBE-2F393DBDD1E1}" destId="{C393418E-F76A-1846-A83D-1BFF7FBFC7BA}" srcOrd="0" destOrd="0" presId="urn:microsoft.com/office/officeart/2005/8/layout/radial6"/>
    <dgm:cxn modelId="{F6459FE7-3A7C-B944-BEA3-83E6D9541B4B}" type="presOf" srcId="{C354356E-E909-1F48-B832-5789EAF91F11}" destId="{BA5470A5-5B4D-984D-B0D2-B7DC15D5C655}" srcOrd="0" destOrd="0" presId="urn:microsoft.com/office/officeart/2005/8/layout/radial6"/>
    <dgm:cxn modelId="{DD2FB1DA-2F87-794C-A34D-729BFE3A0631}" type="presOf" srcId="{AEC6B090-ADE9-0241-BEC7-A362693C24C7}" destId="{0239BC51-41D5-A14F-97FD-45FE120624FA}" srcOrd="0" destOrd="0" presId="urn:microsoft.com/office/officeart/2005/8/layout/radial6"/>
    <dgm:cxn modelId="{B1DD0C07-AC1E-E543-AA31-B89FBD09EB3F}" type="presParOf" srcId="{75ABEF0D-8115-0742-B388-9A5A59251691}" destId="{BA5470A5-5B4D-984D-B0D2-B7DC15D5C655}" srcOrd="0" destOrd="0" presId="urn:microsoft.com/office/officeart/2005/8/layout/radial6"/>
    <dgm:cxn modelId="{16C9ACB3-CC8F-8F44-9095-D2BEECF8774C}" type="presParOf" srcId="{75ABEF0D-8115-0742-B388-9A5A59251691}" destId="{BAA40D34-7F9D-6E40-9169-E8889845C93C}" srcOrd="1" destOrd="0" presId="urn:microsoft.com/office/officeart/2005/8/layout/radial6"/>
    <dgm:cxn modelId="{8CD833C2-A5F7-0545-9EB6-E9167B429797}" type="presParOf" srcId="{75ABEF0D-8115-0742-B388-9A5A59251691}" destId="{CAE74981-24E6-B342-A871-AA912451E041}" srcOrd="2" destOrd="0" presId="urn:microsoft.com/office/officeart/2005/8/layout/radial6"/>
    <dgm:cxn modelId="{F1FE78DF-C4D8-8349-88CF-1606508C3B21}" type="presParOf" srcId="{75ABEF0D-8115-0742-B388-9A5A59251691}" destId="{8ED3CD6E-3022-F346-BAD6-3C86F3C64C39}" srcOrd="3" destOrd="0" presId="urn:microsoft.com/office/officeart/2005/8/layout/radial6"/>
    <dgm:cxn modelId="{A148390C-3DC4-374B-BA89-C6F31E3A3005}" type="presParOf" srcId="{75ABEF0D-8115-0742-B388-9A5A59251691}" destId="{0239BC51-41D5-A14F-97FD-45FE120624FA}" srcOrd="4" destOrd="0" presId="urn:microsoft.com/office/officeart/2005/8/layout/radial6"/>
    <dgm:cxn modelId="{33317E5D-4239-D84E-B245-D8F0E5222687}" type="presParOf" srcId="{75ABEF0D-8115-0742-B388-9A5A59251691}" destId="{7BF86F08-DB08-D34D-96B2-40DB51BAD4F0}" srcOrd="5" destOrd="0" presId="urn:microsoft.com/office/officeart/2005/8/layout/radial6"/>
    <dgm:cxn modelId="{035F4F77-401D-854C-9328-E62CD88965DE}" type="presParOf" srcId="{75ABEF0D-8115-0742-B388-9A5A59251691}" destId="{C393418E-F76A-1846-A83D-1BFF7FBFC7BA}" srcOrd="6" destOrd="0" presId="urn:microsoft.com/office/officeart/2005/8/layout/radial6"/>
    <dgm:cxn modelId="{762E4FA5-68F3-B441-A6D8-BCE6DA6C63DF}" type="presParOf" srcId="{75ABEF0D-8115-0742-B388-9A5A59251691}" destId="{5986A4F2-59C0-CC4A-A502-90522D89077C}" srcOrd="7" destOrd="0" presId="urn:microsoft.com/office/officeart/2005/8/layout/radial6"/>
    <dgm:cxn modelId="{5ED0B95A-697E-904F-B341-AC66494D141D}" type="presParOf" srcId="{75ABEF0D-8115-0742-B388-9A5A59251691}" destId="{FEDF0313-C935-1441-B553-B3BAAA3E3456}" srcOrd="8" destOrd="0" presId="urn:microsoft.com/office/officeart/2005/8/layout/radial6"/>
    <dgm:cxn modelId="{C538EDC8-1822-8047-8CBF-3F89D1F66FAF}" type="presParOf" srcId="{75ABEF0D-8115-0742-B388-9A5A59251691}" destId="{AB26115B-4AFE-D042-AC1D-F09022C89CD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6115B-4AFE-D042-AC1D-F09022C89CDD}">
      <dsp:nvSpPr>
        <dsp:cNvPr id="0" name=""/>
        <dsp:cNvSpPr/>
      </dsp:nvSpPr>
      <dsp:spPr>
        <a:xfrm>
          <a:off x="1231315" y="367201"/>
          <a:ext cx="2452092" cy="2452092"/>
        </a:xfrm>
        <a:prstGeom prst="blockArc">
          <a:avLst>
            <a:gd name="adj1" fmla="val 8967622"/>
            <a:gd name="adj2" fmla="val 16232378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93418E-F76A-1846-A83D-1BFF7FBFC7BA}">
      <dsp:nvSpPr>
        <dsp:cNvPr id="0" name=""/>
        <dsp:cNvSpPr/>
      </dsp:nvSpPr>
      <dsp:spPr>
        <a:xfrm>
          <a:off x="1236246" y="375638"/>
          <a:ext cx="2452092" cy="2452092"/>
        </a:xfrm>
        <a:prstGeom prst="blockArc">
          <a:avLst>
            <a:gd name="adj1" fmla="val 1786103"/>
            <a:gd name="adj2" fmla="val 8995676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D3CD6E-3022-F346-BAD6-3C86F3C64C39}">
      <dsp:nvSpPr>
        <dsp:cNvPr id="0" name=""/>
        <dsp:cNvSpPr/>
      </dsp:nvSpPr>
      <dsp:spPr>
        <a:xfrm>
          <a:off x="1241088" y="367253"/>
          <a:ext cx="2452092" cy="2452092"/>
        </a:xfrm>
        <a:prstGeom prst="blockArc">
          <a:avLst>
            <a:gd name="adj1" fmla="val 16204324"/>
            <a:gd name="adj2" fmla="val 1813897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5470A5-5B4D-984D-B0D2-B7DC15D5C655}">
      <dsp:nvSpPr>
        <dsp:cNvPr id="0" name=""/>
        <dsp:cNvSpPr/>
      </dsp:nvSpPr>
      <dsp:spPr>
        <a:xfrm>
          <a:off x="1893448" y="1029316"/>
          <a:ext cx="1127909" cy="11279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dirty="0" smtClean="0">
              <a:latin typeface="Helvetica Neue Light"/>
              <a:cs typeface="Helvetica Neue Light"/>
            </a:rPr>
            <a:t>C* &amp; Solr</a:t>
          </a:r>
          <a:endParaRPr lang="en-US" sz="2600" b="0" i="0" kern="1200" dirty="0">
            <a:latin typeface="Helvetica Neue Light"/>
            <a:cs typeface="Helvetica Neue Light"/>
          </a:endParaRPr>
        </a:p>
      </dsp:txBody>
      <dsp:txXfrm>
        <a:off x="2058626" y="1194494"/>
        <a:ext cx="797553" cy="797553"/>
      </dsp:txXfrm>
    </dsp:sp>
    <dsp:sp modelId="{BAA40D34-7F9D-6E40-9169-E8889845C93C}">
      <dsp:nvSpPr>
        <dsp:cNvPr id="0" name=""/>
        <dsp:cNvSpPr/>
      </dsp:nvSpPr>
      <dsp:spPr>
        <a:xfrm>
          <a:off x="2073872" y="909"/>
          <a:ext cx="789536" cy="7895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>
              <a:latin typeface="Helvetica Neue Light"/>
              <a:cs typeface="Helvetica Neue Light"/>
            </a:rPr>
            <a:t>C* &amp; Solr</a:t>
          </a:r>
          <a:endParaRPr lang="en-US" sz="1800" b="0" i="0" kern="1200" dirty="0">
            <a:latin typeface="Helvetica Neue Light"/>
            <a:cs typeface="Helvetica Neue Light"/>
          </a:endParaRPr>
        </a:p>
      </dsp:txBody>
      <dsp:txXfrm>
        <a:off x="2189497" y="116534"/>
        <a:ext cx="558286" cy="558286"/>
      </dsp:txXfrm>
    </dsp:sp>
    <dsp:sp modelId="{0239BC51-41D5-A14F-97FD-45FE120624FA}">
      <dsp:nvSpPr>
        <dsp:cNvPr id="0" name=""/>
        <dsp:cNvSpPr/>
      </dsp:nvSpPr>
      <dsp:spPr>
        <a:xfrm>
          <a:off x="3107108" y="1801530"/>
          <a:ext cx="789536" cy="7895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>
              <a:latin typeface="Helvetica Neue Light"/>
              <a:cs typeface="Helvetica Neue Light"/>
            </a:rPr>
            <a:t>C* &amp; Solr</a:t>
          </a:r>
          <a:endParaRPr lang="en-US" sz="1800" b="0" i="0" kern="1200" dirty="0">
            <a:latin typeface="Helvetica Neue Light"/>
            <a:cs typeface="Helvetica Neue Light"/>
          </a:endParaRPr>
        </a:p>
      </dsp:txBody>
      <dsp:txXfrm>
        <a:off x="3222733" y="1917155"/>
        <a:ext cx="558286" cy="558286"/>
      </dsp:txXfrm>
    </dsp:sp>
    <dsp:sp modelId="{5986A4F2-59C0-CC4A-A502-90522D89077C}">
      <dsp:nvSpPr>
        <dsp:cNvPr id="0" name=""/>
        <dsp:cNvSpPr/>
      </dsp:nvSpPr>
      <dsp:spPr>
        <a:xfrm>
          <a:off x="1031106" y="1807032"/>
          <a:ext cx="789536" cy="7895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>
              <a:latin typeface="Helvetica Neue Light"/>
              <a:cs typeface="Helvetica Neue Light"/>
            </a:rPr>
            <a:t>C* &amp; Solr</a:t>
          </a:r>
          <a:endParaRPr lang="en-US" sz="1800" b="0" i="0" kern="1200" dirty="0">
            <a:latin typeface="Helvetica Neue Light"/>
            <a:cs typeface="Helvetica Neue Light"/>
          </a:endParaRPr>
        </a:p>
      </dsp:txBody>
      <dsp:txXfrm>
        <a:off x="1146731" y="1922657"/>
        <a:ext cx="558286" cy="558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6115B-4AFE-D042-AC1D-F09022C89CDD}">
      <dsp:nvSpPr>
        <dsp:cNvPr id="0" name=""/>
        <dsp:cNvSpPr/>
      </dsp:nvSpPr>
      <dsp:spPr>
        <a:xfrm>
          <a:off x="1231315" y="367201"/>
          <a:ext cx="2452092" cy="2452092"/>
        </a:xfrm>
        <a:prstGeom prst="blockArc">
          <a:avLst>
            <a:gd name="adj1" fmla="val 8967622"/>
            <a:gd name="adj2" fmla="val 16232378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93418E-F76A-1846-A83D-1BFF7FBFC7BA}">
      <dsp:nvSpPr>
        <dsp:cNvPr id="0" name=""/>
        <dsp:cNvSpPr/>
      </dsp:nvSpPr>
      <dsp:spPr>
        <a:xfrm>
          <a:off x="1236246" y="375638"/>
          <a:ext cx="2452092" cy="2452092"/>
        </a:xfrm>
        <a:prstGeom prst="blockArc">
          <a:avLst>
            <a:gd name="adj1" fmla="val 1786103"/>
            <a:gd name="adj2" fmla="val 8995676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D3CD6E-3022-F346-BAD6-3C86F3C64C39}">
      <dsp:nvSpPr>
        <dsp:cNvPr id="0" name=""/>
        <dsp:cNvSpPr/>
      </dsp:nvSpPr>
      <dsp:spPr>
        <a:xfrm>
          <a:off x="1241088" y="367253"/>
          <a:ext cx="2452092" cy="2452092"/>
        </a:xfrm>
        <a:prstGeom prst="blockArc">
          <a:avLst>
            <a:gd name="adj1" fmla="val 16204324"/>
            <a:gd name="adj2" fmla="val 1813897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5470A5-5B4D-984D-B0D2-B7DC15D5C655}">
      <dsp:nvSpPr>
        <dsp:cNvPr id="0" name=""/>
        <dsp:cNvSpPr/>
      </dsp:nvSpPr>
      <dsp:spPr>
        <a:xfrm>
          <a:off x="1893448" y="1029316"/>
          <a:ext cx="1127909" cy="11279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 dirty="0" smtClean="0">
              <a:latin typeface="Helvetica Neue Light"/>
              <a:cs typeface="Helvetica Neue Light"/>
            </a:rPr>
            <a:t>C* &amp; Spark</a:t>
          </a:r>
          <a:endParaRPr lang="en-US" sz="2200" b="0" i="0" kern="1200" dirty="0">
            <a:latin typeface="Helvetica Neue Light"/>
            <a:cs typeface="Helvetica Neue Light"/>
          </a:endParaRPr>
        </a:p>
      </dsp:txBody>
      <dsp:txXfrm>
        <a:off x="2058626" y="1194494"/>
        <a:ext cx="797553" cy="797553"/>
      </dsp:txXfrm>
    </dsp:sp>
    <dsp:sp modelId="{BAA40D34-7F9D-6E40-9169-E8889845C93C}">
      <dsp:nvSpPr>
        <dsp:cNvPr id="0" name=""/>
        <dsp:cNvSpPr/>
      </dsp:nvSpPr>
      <dsp:spPr>
        <a:xfrm>
          <a:off x="2073872" y="909"/>
          <a:ext cx="789536" cy="7895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latin typeface="Helvetica Neue Light"/>
              <a:cs typeface="Helvetica Neue Light"/>
            </a:rPr>
            <a:t>C* &amp; Spark</a:t>
          </a:r>
          <a:endParaRPr lang="en-US" sz="1600" b="0" i="0" kern="1200" dirty="0">
            <a:latin typeface="Helvetica Neue Light"/>
            <a:cs typeface="Helvetica Neue Light"/>
          </a:endParaRPr>
        </a:p>
      </dsp:txBody>
      <dsp:txXfrm>
        <a:off x="2189497" y="116534"/>
        <a:ext cx="558286" cy="558286"/>
      </dsp:txXfrm>
    </dsp:sp>
    <dsp:sp modelId="{0239BC51-41D5-A14F-97FD-45FE120624FA}">
      <dsp:nvSpPr>
        <dsp:cNvPr id="0" name=""/>
        <dsp:cNvSpPr/>
      </dsp:nvSpPr>
      <dsp:spPr>
        <a:xfrm>
          <a:off x="3107108" y="1801530"/>
          <a:ext cx="789536" cy="7895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latin typeface="Helvetica Neue Light"/>
              <a:cs typeface="Helvetica Neue Light"/>
            </a:rPr>
            <a:t>C* &amp; Spark</a:t>
          </a:r>
          <a:endParaRPr lang="en-US" sz="1600" b="0" i="0" kern="1200" dirty="0">
            <a:latin typeface="Helvetica Neue Light"/>
            <a:cs typeface="Helvetica Neue Light"/>
          </a:endParaRPr>
        </a:p>
      </dsp:txBody>
      <dsp:txXfrm>
        <a:off x="3222733" y="1917155"/>
        <a:ext cx="558286" cy="558286"/>
      </dsp:txXfrm>
    </dsp:sp>
    <dsp:sp modelId="{5986A4F2-59C0-CC4A-A502-90522D89077C}">
      <dsp:nvSpPr>
        <dsp:cNvPr id="0" name=""/>
        <dsp:cNvSpPr/>
      </dsp:nvSpPr>
      <dsp:spPr>
        <a:xfrm>
          <a:off x="1031106" y="1807032"/>
          <a:ext cx="789536" cy="7895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solidFill>
            <a:srgbClr val="FF6600"/>
          </a:solidFill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latin typeface="Helvetica Neue Light"/>
              <a:cs typeface="Helvetica Neue Light"/>
            </a:rPr>
            <a:t>C* &amp; Spark</a:t>
          </a:r>
          <a:endParaRPr lang="en-US" sz="1600" b="0" i="0" kern="1200" dirty="0">
            <a:latin typeface="Helvetica Neue Light"/>
            <a:cs typeface="Helvetica Neue Light"/>
          </a:endParaRPr>
        </a:p>
      </dsp:txBody>
      <dsp:txXfrm>
        <a:off x="1146731" y="1922657"/>
        <a:ext cx="558286" cy="558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06864-0AAB-A84F-A8CD-62E82806E49B}" type="datetimeFigureOut">
              <a:rPr lang="en-US"/>
              <a:pPr/>
              <a:t>12/9/15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D7DDA-2AA8-E242-8617-A07A4B8EE447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789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EE7AF-0BD5-2B4E-BE1C-1CF0AA2C82D7}" type="datetimeFigureOut">
              <a:rPr lang="en-US"/>
              <a:pPr/>
              <a:t>12/9/15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E4AFD-04C6-6249-A58E-7FAEE9AC0F1B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60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5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94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70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SELECT </a:t>
            </a:r>
            <a:r>
              <a:rPr lang="en-US" dirty="0" err="1" smtClean="0"/>
              <a:t>m.title</a:t>
            </a:r>
            <a:r>
              <a:rPr lang="en-US" dirty="0" smtClean="0"/>
              <a:t>, </a:t>
            </a:r>
            <a:r>
              <a:rPr lang="en-US" dirty="0" err="1" smtClean="0"/>
              <a:t>c.city</a:t>
            </a:r>
            <a:r>
              <a:rPr lang="en-US" dirty="0" smtClean="0"/>
              <a:t> FROM metadata m JOIN clicks c ON </a:t>
            </a:r>
            <a:r>
              <a:rPr lang="en-US" dirty="0" err="1" smtClean="0"/>
              <a:t>m.asin</a:t>
            </a:r>
            <a:r>
              <a:rPr lang="en-US" dirty="0" smtClean="0"/>
              <a:t>=</a:t>
            </a:r>
            <a:r>
              <a:rPr lang="en-US" dirty="0" err="1" smtClean="0"/>
              <a:t>c.asin</a:t>
            </a:r>
            <a:r>
              <a:rPr lang="en-US" dirty="0" smtClean="0"/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8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0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7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 Our customer base is using C*/DSE in all sorts of amazing ways ... but we have narrowed it down to the top 5 most common so as they review their territory plan, they can start thinking about which use cases apply to their accounts.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9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 dirty="0"/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84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9144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None/>
            </a:pPr>
            <a:endParaRPr lang="en-US" sz="1200" b="1" dirty="0" smtClean="0">
              <a:solidFill>
                <a:srgbClr val="4B3C38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8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cassandra</a:t>
            </a:r>
            <a:r>
              <a:rPr lang="en-US" dirty="0" smtClean="0"/>
              <a:t>-stress write n=1000000 -node 10.0.0.8</a:t>
            </a:r>
          </a:p>
          <a:p>
            <a:r>
              <a:rPr lang="en-US" dirty="0" err="1" smtClean="0"/>
              <a:t>cassandra</a:t>
            </a:r>
            <a:r>
              <a:rPr lang="en-US" dirty="0" smtClean="0"/>
              <a:t>-stress read n=1000000 -node 10.0.0.7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on:</a:t>
            </a:r>
          </a:p>
          <a:p>
            <a:pPr marL="228600" indent="-228600">
              <a:buAutoNum type="arabicParenBoth"/>
            </a:pPr>
            <a:r>
              <a:rPr lang="en-US" dirty="0" smtClean="0"/>
              <a:t>Peer</a:t>
            </a:r>
            <a:r>
              <a:rPr lang="en-US" baseline="0" dirty="0" smtClean="0"/>
              <a:t> to peer architecture – all nodes are equal; each node is responsible for an assigned range (or ranges) of data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Clients can write (or read0 data to any node in the ring – native drivers can round robin across a DC and distribute load to a coordinator node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Coordinate node writes (or reads) copies of data to nodes which own each copy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In the case of a failure (such as a drive going down),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2 out of the 3 nodes are still on, so the ability to write and read data still works for the majority of nodes and therefore C* is always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4AFD-04C6-6249-A58E-7FAEE9AC0F1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US" dirty="0" smtClean="0"/>
              <a:t>Multi-DC</a:t>
            </a:r>
            <a:r>
              <a:rPr lang="en-US" baseline="0" dirty="0" smtClean="0"/>
              <a:t> is very, very easy to configure with Cassandra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Datacenters are active – active: write to either DC and the other one will get a copy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In the case of a datacenter outage, applications can carry on a retry policy which flips over to the other datacenter which also has a copy of the data; 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 err="1" smtClean="0"/>
              <a:t>Outbrain</a:t>
            </a:r>
            <a:r>
              <a:rPr lang="en-US" baseline="0" dirty="0" smtClean="0"/>
              <a:t> story – Hurricane Sandy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381250"/>
            <a:ext cx="6858000" cy="742950"/>
          </a:xfrm>
        </p:spPr>
        <p:txBody>
          <a:bodyPr anchor="b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328988"/>
            <a:ext cx="6858000" cy="40005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/>
          </a:p>
        </p:txBody>
      </p:sp>
      <p:pic>
        <p:nvPicPr>
          <p:cNvPr id="11" name="Picture 10" descr="datastax_logo_blue.png"/>
          <p:cNvPicPr>
            <a:picLocks noChangeAspect="1"/>
          </p:cNvPicPr>
          <p:nvPr userDrawn="1"/>
        </p:nvPicPr>
        <p:blipFill>
          <a:blip r:embed="rId2"/>
          <a:srcRect l="13573" t="36543" r="14372" b="47408"/>
          <a:stretch>
            <a:fillRect/>
          </a:stretch>
        </p:blipFill>
        <p:spPr>
          <a:xfrm>
            <a:off x="1124733" y="1219580"/>
            <a:ext cx="2927311" cy="8281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2" y="200026"/>
            <a:ext cx="7544153" cy="519113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8356600" cy="3703320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Helvetica"/>
                <a:cs typeface="Helvetica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</p:spPr>
        <p:txBody>
          <a:bodyPr/>
          <a:lstStyle/>
          <a:p>
            <a:fld id="{83E0DFF5-1F6D-A942-9B98-369D425D5306}" type="slidenum">
              <a:rPr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0" y="171450"/>
            <a:ext cx="8229600" cy="685800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72530" y="914400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74531" y="912114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2" y="200026"/>
            <a:ext cx="7544153" cy="519113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59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00026"/>
            <a:ext cx="7544153" cy="369332"/>
          </a:xfrm>
        </p:spPr>
        <p:txBody>
          <a:bodyPr/>
          <a:lstStyle>
            <a:lvl1pPr>
              <a:defRPr/>
            </a:lvl1pPr>
          </a:lstStyle>
          <a:p>
            <a:r>
              <a:rPr kumimoji="0" lang="en-US"/>
              <a:t>Two columns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65000"/>
                  </a:prst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1" y="914400"/>
            <a:ext cx="4047067" cy="370332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4690535" y="914400"/>
            <a:ext cx="4047067" cy="370332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415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1000" y="914401"/>
            <a:ext cx="8350250" cy="3187700"/>
          </a:xfrm>
          <a:prstGeom prst="rect">
            <a:avLst/>
          </a:prstGeom>
        </p:spPr>
        <p:txBody>
          <a:bodyPr vert="horz" lIns="0" tIns="0" bIns="0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1000" y="5002222"/>
            <a:ext cx="3505200" cy="274320"/>
          </a:xfrm>
          <a:prstGeom prst="rect">
            <a:avLst/>
          </a:prstGeom>
        </p:spPr>
        <p:txBody>
          <a:bodyPr vert="horz" lIns="0" tIns="0" bIns="0"/>
          <a:lstStyle>
            <a:lvl1pPr algn="l" eaLnBrk="1" latinLnBrk="0" hangingPunct="1">
              <a:defRPr kumimoji="0" sz="9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767915" y="5002222"/>
            <a:ext cx="1981200" cy="274320"/>
          </a:xfrm>
          <a:prstGeom prst="rect">
            <a:avLst/>
          </a:prstGeom>
        </p:spPr>
        <p:txBody>
          <a:bodyPr vert="horz" lIns="0" tIns="0" rIns="0" bIns="0"/>
          <a:lstStyle>
            <a:lvl1pPr algn="r" eaLnBrk="1" latinLnBrk="0" hangingPunct="1">
              <a:defRPr kumimoji="0" sz="9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fld id="{83E0DFF5-1F6D-A942-9B98-369D425D53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81000" y="200026"/>
            <a:ext cx="7429500" cy="519113"/>
          </a:xfrm>
          <a:prstGeom prst="rect">
            <a:avLst/>
          </a:prstGeom>
        </p:spPr>
        <p:txBody>
          <a:bodyPr vert="horz" lIns="0" tIns="0" bIns="0" anchor="t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pic>
        <p:nvPicPr>
          <p:cNvPr id="14" name="Picture 13" descr="datastax_logo_blue.png"/>
          <p:cNvPicPr>
            <a:picLocks noChangeAspect="1"/>
          </p:cNvPicPr>
          <p:nvPr userDrawn="1"/>
        </p:nvPicPr>
        <p:blipFill>
          <a:blip r:embed="rId9"/>
          <a:srcRect l="13573" t="36543" r="14372" b="47408"/>
          <a:stretch>
            <a:fillRect/>
          </a:stretch>
        </p:blipFill>
        <p:spPr>
          <a:xfrm>
            <a:off x="7766085" y="46462"/>
            <a:ext cx="1284881" cy="3786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8" r:id="rId5"/>
    <p:sldLayoutId id="2147483679" r:id="rId6"/>
    <p:sldLayoutId id="2147483680" r:id="rId7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b="0" kern="1200">
          <a:solidFill>
            <a:srgbClr val="237A97"/>
          </a:solidFill>
          <a:latin typeface="Helvetica"/>
          <a:ea typeface="+mj-ea"/>
          <a:cs typeface="Helvetica"/>
        </a:defRPr>
      </a:lvl1pPr>
    </p:titleStyle>
    <p:bodyStyle>
      <a:lvl1pPr marL="0" indent="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None/>
        <a:defRPr kumimoji="0" sz="2600" kern="1200">
          <a:solidFill>
            <a:schemeClr val="tx1">
              <a:lumMod val="65000"/>
              <a:lumOff val="35000"/>
            </a:schemeClr>
          </a:solidFill>
          <a:latin typeface="Helvetica"/>
          <a:ea typeface="+mn-ea"/>
          <a:cs typeface="Helvetica"/>
        </a:defRPr>
      </a:lvl1pPr>
      <a:lvl2pPr marL="228600" indent="-228600" algn="l" rtl="0" eaLnBrk="1" latinLnBrk="0" hangingPunct="1">
        <a:spcBef>
          <a:spcPts val="500"/>
        </a:spcBef>
        <a:spcAft>
          <a:spcPts val="500"/>
        </a:spcAft>
        <a:buClr>
          <a:srgbClr val="366BC2"/>
        </a:buClr>
        <a:buSzPct val="76000"/>
        <a:buFont typeface="Arial"/>
        <a:buChar char="•"/>
        <a:defRPr kumimoji="0" sz="2300" kern="1200">
          <a:solidFill>
            <a:srgbClr val="7F7F7F"/>
          </a:solidFill>
          <a:latin typeface="Helvetica"/>
          <a:ea typeface="+mn-ea"/>
          <a:cs typeface="Helvetica"/>
        </a:defRPr>
      </a:lvl2pPr>
      <a:lvl3pPr marL="45720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Arial"/>
        <a:buChar char="•"/>
        <a:defRPr kumimoji="0" sz="2000" kern="1200">
          <a:solidFill>
            <a:srgbClr val="7F7F7F"/>
          </a:solidFill>
          <a:latin typeface="Helvetica"/>
          <a:ea typeface="+mn-ea"/>
          <a:cs typeface="Helvetica"/>
        </a:defRPr>
      </a:lvl3pPr>
      <a:lvl4pPr marL="68580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Courier New"/>
        <a:buChar char="o"/>
        <a:defRPr kumimoji="0" sz="1800" kern="1200">
          <a:solidFill>
            <a:srgbClr val="7F7F7F"/>
          </a:solidFill>
          <a:latin typeface="Helvetica"/>
          <a:ea typeface="+mn-ea"/>
          <a:cs typeface="Helvetica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rgbClr val="7F7F7F"/>
          </a:solidFill>
          <a:latin typeface="Helvetica"/>
          <a:ea typeface="+mn-ea"/>
          <a:cs typeface="Helvetica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mailto:marc.selwan@datastax.com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glow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71795" y="2531405"/>
            <a:ext cx="7977632" cy="83381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 Neue"/>
                <a:cs typeface="Helvetica Neue"/>
              </a:rPr>
              <a:t>In One Day Training Session with DataStax Enterprise </a:t>
            </a:r>
            <a:endParaRPr lang="en-US" sz="20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0379" y="3565146"/>
            <a:ext cx="6858000" cy="144476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Marc </a:t>
            </a:r>
            <a:r>
              <a:rPr lang="en-US" dirty="0" smtClean="0">
                <a:solidFill>
                  <a:srgbClr val="FFFFFF"/>
                </a:solidFill>
              </a:rPr>
              <a:t>Selwan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Solutions Engineer</a:t>
            </a:r>
          </a:p>
          <a:p>
            <a:pPr>
              <a:spcBef>
                <a:spcPts val="0"/>
              </a:spcBef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43" y="930444"/>
            <a:ext cx="4963583" cy="10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5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158"/>
    </mc:Choice>
    <mc:Fallback xmlns="">
      <p:transition xmlns:p14="http://schemas.microsoft.com/office/powerpoint/2010/main" advTm="261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to know DSE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72529" y="914399"/>
            <a:ext cx="8560455" cy="401808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Dsetool</a:t>
            </a:r>
            <a:r>
              <a:rPr lang="en-US" dirty="0" smtClean="0"/>
              <a:t> – The main </a:t>
            </a:r>
            <a:r>
              <a:rPr lang="en-US" dirty="0" err="1" smtClean="0"/>
              <a:t>cammand</a:t>
            </a:r>
            <a:r>
              <a:rPr lang="en-US" dirty="0" smtClean="0"/>
              <a:t> line tool for DataStax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 err="1" smtClean="0"/>
              <a:t>dsetool</a:t>
            </a:r>
            <a:r>
              <a:rPr lang="en-US" b="1" dirty="0" smtClean="0"/>
              <a:t> ring </a:t>
            </a:r>
            <a:r>
              <a:rPr lang="en-US" dirty="0" smtClean="0"/>
              <a:t>– Get even more info about our cluster</a:t>
            </a:r>
          </a:p>
          <a:p>
            <a:endParaRPr lang="en-US" dirty="0" smtClean="0"/>
          </a:p>
          <a:p>
            <a:r>
              <a:rPr lang="en-US" dirty="0" smtClean="0"/>
              <a:t>Let’s warm Cassandra up!</a:t>
            </a:r>
          </a:p>
          <a:p>
            <a:endParaRPr lang="en-US" dirty="0" smtClean="0"/>
          </a:p>
          <a:p>
            <a:r>
              <a:rPr lang="en-US" dirty="0" err="1" smtClean="0"/>
              <a:t>cassandra</a:t>
            </a:r>
            <a:r>
              <a:rPr lang="en-US" dirty="0" smtClean="0"/>
              <a:t>-stress write</a:t>
            </a:r>
          </a:p>
          <a:p>
            <a:r>
              <a:rPr lang="en-US" dirty="0" err="1" smtClean="0"/>
              <a:t>cassandra</a:t>
            </a:r>
            <a:r>
              <a:rPr lang="en-US" dirty="0" smtClean="0"/>
              <a:t>-stress read</a:t>
            </a:r>
          </a:p>
          <a:p>
            <a:endParaRPr lang="en-US" dirty="0"/>
          </a:p>
          <a:p>
            <a:r>
              <a:rPr lang="en-US" dirty="0" smtClean="0"/>
              <a:t>How did she do?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4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to know Cassandra Query Language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Confidential</a:t>
            </a:r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11</a:t>
            </a:fld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1" y="914400"/>
            <a:ext cx="8368114" cy="4021540"/>
          </a:xfrm>
        </p:spPr>
        <p:txBody>
          <a:bodyPr/>
          <a:lstStyle/>
          <a:p>
            <a:r>
              <a:rPr lang="en-US" dirty="0" smtClean="0"/>
              <a:t>CQLSH – CLI for Cassandra Query 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cqlsh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Keyspace</a:t>
            </a:r>
            <a:r>
              <a:rPr lang="en-US" dirty="0" smtClean="0"/>
              <a:t> – Where your column families live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400" dirty="0" smtClean="0"/>
              <a:t>CREATE </a:t>
            </a:r>
            <a:r>
              <a:rPr lang="en-US" sz="1400" dirty="0"/>
              <a:t>KEYSPACE </a:t>
            </a:r>
            <a:r>
              <a:rPr lang="en-US" sz="1400" dirty="0" smtClean="0"/>
              <a:t>&lt;your name here&gt; </a:t>
            </a:r>
            <a:r>
              <a:rPr lang="en-US" sz="1400" dirty="0"/>
              <a:t>WITH replication = {'class': '</a:t>
            </a:r>
            <a:r>
              <a:rPr lang="en-US" sz="1400" dirty="0" err="1"/>
              <a:t>SimpleStrategy</a:t>
            </a:r>
            <a:r>
              <a:rPr lang="en-US" sz="1400" dirty="0"/>
              <a:t>' </a:t>
            </a:r>
            <a:r>
              <a:rPr lang="en-US" sz="1400" dirty="0" smtClean="0"/>
              <a:t>, </a:t>
            </a:r>
            <a:r>
              <a:rPr lang="en-US" sz="1400" dirty="0"/>
              <a:t>'</a:t>
            </a:r>
            <a:r>
              <a:rPr lang="en-US" sz="1400" dirty="0" err="1"/>
              <a:t>replication_factor</a:t>
            </a:r>
            <a:r>
              <a:rPr lang="en-US" sz="1400" dirty="0"/>
              <a:t>': 3</a:t>
            </a:r>
            <a:r>
              <a:rPr lang="en-US" sz="1400" dirty="0" smtClean="0"/>
              <a:t>};</a:t>
            </a:r>
          </a:p>
          <a:p>
            <a:r>
              <a:rPr lang="en-US" sz="2400" dirty="0" smtClean="0"/>
              <a:t>Column Family – Your data tables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CREATE TABLE </a:t>
            </a:r>
            <a:r>
              <a:rPr lang="en-US" sz="1600" dirty="0" smtClean="0"/>
              <a:t>&lt;your </a:t>
            </a:r>
            <a:r>
              <a:rPr lang="en-US" sz="1600" dirty="0" err="1" smtClean="0"/>
              <a:t>keyspace</a:t>
            </a:r>
            <a:r>
              <a:rPr lang="en-US" sz="1600" dirty="0" smtClean="0"/>
              <a:t>&gt;.</a:t>
            </a:r>
            <a:r>
              <a:rPr lang="en-US" sz="1600" dirty="0" err="1" smtClean="0"/>
              <a:t>holiday_wishlist</a:t>
            </a:r>
            <a:r>
              <a:rPr lang="en-US" sz="1600" dirty="0" smtClean="0"/>
              <a:t> </a:t>
            </a:r>
            <a:r>
              <a:rPr lang="en-US" sz="1600" dirty="0"/>
              <a:t>( name text, product text, </a:t>
            </a:r>
            <a:r>
              <a:rPr lang="en-US" sz="1600" dirty="0" err="1"/>
              <a:t>url</a:t>
            </a:r>
            <a:r>
              <a:rPr lang="en-US" sz="1600" dirty="0"/>
              <a:t> text, price double, PRIMARY KEY(name, product));</a:t>
            </a:r>
          </a:p>
          <a:p>
            <a:pPr lvl="1" indent="0">
              <a:buNone/>
            </a:pPr>
            <a:endParaRPr lang="en-US" sz="2100" dirty="0" smtClean="0"/>
          </a:p>
          <a:p>
            <a:pPr lvl="1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44472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Inserting Data Into Cassandra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Confidential</a:t>
            </a:r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12</a:t>
            </a:fld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36478" y="914400"/>
            <a:ext cx="8821003" cy="4087822"/>
          </a:xfrm>
        </p:spPr>
        <p:txBody>
          <a:bodyPr/>
          <a:lstStyle/>
          <a:p>
            <a:r>
              <a:rPr lang="en-US" dirty="0" smtClean="0"/>
              <a:t>Let’s fill in our holiday </a:t>
            </a:r>
            <a:r>
              <a:rPr lang="en-US" dirty="0" err="1" smtClean="0"/>
              <a:t>wishlists</a:t>
            </a:r>
            <a:r>
              <a:rPr lang="en-US" dirty="0" smtClean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INSERT INTO </a:t>
            </a:r>
            <a:r>
              <a:rPr lang="en-US" sz="1050" dirty="0" err="1"/>
              <a:t>marcselwan.holiday_wishlist</a:t>
            </a:r>
            <a:r>
              <a:rPr lang="en-US" sz="1050" dirty="0"/>
              <a:t> (name, product, </a:t>
            </a:r>
            <a:r>
              <a:rPr lang="en-US" sz="1050" dirty="0" err="1"/>
              <a:t>url</a:t>
            </a:r>
            <a:r>
              <a:rPr lang="en-US" sz="1050" dirty="0"/>
              <a:t>, price) VALUES ( '</a:t>
            </a:r>
            <a:r>
              <a:rPr lang="en-US" sz="1050" dirty="0" err="1"/>
              <a:t>rachel</a:t>
            </a:r>
            <a:r>
              <a:rPr lang="en-US" sz="1050" dirty="0"/>
              <a:t>', </a:t>
            </a:r>
            <a:r>
              <a:rPr lang="en-US" sz="1050" dirty="0" smtClean="0"/>
              <a:t>'canon </a:t>
            </a:r>
            <a:r>
              <a:rPr lang="en-US" sz="1050" dirty="0"/>
              <a:t>5d mark iii', 'www.adorama.com', </a:t>
            </a:r>
            <a:r>
              <a:rPr lang="en-US" sz="1050" dirty="0" smtClean="0"/>
              <a:t>2500.00);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INSERT INTO </a:t>
            </a:r>
            <a:r>
              <a:rPr lang="en-US" sz="1050" dirty="0" err="1"/>
              <a:t>marcselwan.holiday_wishlist</a:t>
            </a:r>
            <a:r>
              <a:rPr lang="en-US" sz="1050" dirty="0"/>
              <a:t> (name, product, </a:t>
            </a:r>
            <a:r>
              <a:rPr lang="en-US" sz="1050" dirty="0" err="1"/>
              <a:t>url</a:t>
            </a:r>
            <a:r>
              <a:rPr lang="en-US" sz="1050" dirty="0"/>
              <a:t>, price) VALUES ( '</a:t>
            </a:r>
            <a:r>
              <a:rPr lang="en-US" sz="1050" dirty="0" err="1"/>
              <a:t>rachel</a:t>
            </a:r>
            <a:r>
              <a:rPr lang="en-US" sz="1050" dirty="0"/>
              <a:t>', </a:t>
            </a:r>
            <a:r>
              <a:rPr lang="en-US" sz="1050" dirty="0" smtClean="0"/>
              <a:t>‘</a:t>
            </a:r>
            <a:r>
              <a:rPr lang="en-US" sz="1050" dirty="0" err="1" smtClean="0"/>
              <a:t>fitbit</a:t>
            </a:r>
            <a:r>
              <a:rPr lang="en-US" sz="1050" dirty="0" smtClean="0"/>
              <a:t> charge', 'www.amazon.com</a:t>
            </a:r>
            <a:r>
              <a:rPr lang="en-US" sz="1050" dirty="0"/>
              <a:t>', </a:t>
            </a:r>
            <a:r>
              <a:rPr lang="en-US" sz="1050" dirty="0" smtClean="0"/>
              <a:t>175.00</a:t>
            </a:r>
            <a:r>
              <a:rPr lang="en-US" sz="1050" dirty="0"/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INSERT INTO </a:t>
            </a:r>
            <a:r>
              <a:rPr lang="en-US" sz="1050" dirty="0" err="1"/>
              <a:t>marcselwan.holiday_wishlist</a:t>
            </a:r>
            <a:r>
              <a:rPr lang="en-US" sz="1050" dirty="0"/>
              <a:t> (name, product, </a:t>
            </a:r>
            <a:r>
              <a:rPr lang="en-US" sz="1050" dirty="0" err="1"/>
              <a:t>url</a:t>
            </a:r>
            <a:r>
              <a:rPr lang="en-US" sz="1050" dirty="0"/>
              <a:t>, price) VALUES ( '</a:t>
            </a:r>
            <a:r>
              <a:rPr lang="en-US" sz="1050" dirty="0" err="1"/>
              <a:t>rachel</a:t>
            </a:r>
            <a:r>
              <a:rPr lang="en-US" sz="1050" dirty="0"/>
              <a:t>', </a:t>
            </a:r>
            <a:r>
              <a:rPr lang="en-US" sz="1050" dirty="0" smtClean="0"/>
              <a:t>‘</a:t>
            </a:r>
            <a:r>
              <a:rPr lang="en-US" sz="1050" dirty="0"/>
              <a:t>a</a:t>
            </a:r>
            <a:r>
              <a:rPr lang="en-US" sz="1050" dirty="0" smtClean="0"/>
              <a:t>pple </a:t>
            </a:r>
            <a:r>
              <a:rPr lang="en-US" sz="1050" dirty="0"/>
              <a:t>w</a:t>
            </a:r>
            <a:r>
              <a:rPr lang="en-US" sz="1050" dirty="0" smtClean="0"/>
              <a:t>atch sport', 'www.apple.com</a:t>
            </a:r>
            <a:r>
              <a:rPr lang="en-US" sz="1050" dirty="0"/>
              <a:t>', </a:t>
            </a:r>
            <a:r>
              <a:rPr lang="en-US" sz="1050" dirty="0" smtClean="0"/>
              <a:t>350.00</a:t>
            </a:r>
            <a:r>
              <a:rPr lang="en-US" sz="1050" dirty="0"/>
              <a:t>);</a:t>
            </a:r>
          </a:p>
          <a:p>
            <a:endParaRPr lang="en-US" sz="1050" dirty="0"/>
          </a:p>
          <a:p>
            <a:r>
              <a:rPr lang="en-US" sz="2400" dirty="0" smtClean="0"/>
              <a:t>Let’s get our lists 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 smtClean="0"/>
              <a:t>SELECT * FROM </a:t>
            </a:r>
            <a:r>
              <a:rPr lang="en-US" sz="1050" dirty="0" err="1" smtClean="0"/>
              <a:t>marcselwan.holiday_wishlist</a:t>
            </a:r>
            <a:r>
              <a:rPr lang="en-US" sz="1050" dirty="0" smtClean="0"/>
              <a:t> WHERE name=‘</a:t>
            </a:r>
            <a:r>
              <a:rPr lang="en-US" sz="1050" dirty="0" err="1" smtClean="0"/>
              <a:t>rachel</a:t>
            </a:r>
            <a:r>
              <a:rPr lang="en-US" sz="1050" dirty="0" smtClean="0"/>
              <a:t>’;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/>
              <a:t>SELECT * FROM </a:t>
            </a:r>
            <a:r>
              <a:rPr lang="en-US" sz="1050" dirty="0" err="1"/>
              <a:t>marcselwan.holiday_wishlist</a:t>
            </a:r>
            <a:r>
              <a:rPr lang="en-US" sz="1050" dirty="0"/>
              <a:t> WHERE name=‘</a:t>
            </a:r>
            <a:r>
              <a:rPr lang="en-US" sz="1050" dirty="0" err="1"/>
              <a:t>rachel</a:t>
            </a:r>
            <a:r>
              <a:rPr lang="en-US" sz="1050" dirty="0" smtClean="0"/>
              <a:t>’ AND product=‘canon 5d mark iii’;</a:t>
            </a:r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sz="2400" dirty="0" smtClean="0"/>
              <a:t>Next let’s explore what’s happening behind the scenes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381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SSH into the Class Cluster	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Confidential</a:t>
            </a:r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13</a:t>
            </a:fld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1" y="914400"/>
            <a:ext cx="8499142" cy="408782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err="1" smtClean="0"/>
              <a:t>ssh</a:t>
            </a:r>
            <a:r>
              <a:rPr lang="en-US" b="1" dirty="0"/>
              <a:t> </a:t>
            </a:r>
            <a:r>
              <a:rPr lang="en-US" b="1" dirty="0" smtClean="0"/>
              <a:t>datastax@137.135.51.61</a:t>
            </a:r>
          </a:p>
          <a:p>
            <a:r>
              <a:rPr lang="en-US" dirty="0" smtClean="0"/>
              <a:t>Password: </a:t>
            </a:r>
            <a:r>
              <a:rPr lang="en-US" b="1" dirty="0" err="1" smtClean="0"/>
              <a:t>C@ssandra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From here, you can </a:t>
            </a:r>
            <a:r>
              <a:rPr lang="en-US" dirty="0" err="1" smtClean="0"/>
              <a:t>ssh</a:t>
            </a:r>
            <a:r>
              <a:rPr lang="en-US" dirty="0" smtClean="0"/>
              <a:t> into any of the 12 nodes</a:t>
            </a:r>
          </a:p>
          <a:p>
            <a:r>
              <a:rPr lang="en-US" b="1" dirty="0" err="1" smtClean="0"/>
              <a:t>ssh</a:t>
            </a:r>
            <a:r>
              <a:rPr lang="en-US" b="1" dirty="0" smtClean="0"/>
              <a:t> datastax@10.0.0.6</a:t>
            </a:r>
            <a:r>
              <a:rPr lang="en-US" dirty="0" smtClean="0"/>
              <a:t> (7,8,9…17)</a:t>
            </a:r>
          </a:p>
          <a:p>
            <a:r>
              <a:rPr lang="en-US" dirty="0" smtClean="0"/>
              <a:t>Password: </a:t>
            </a:r>
            <a:r>
              <a:rPr lang="en-US" b="1" dirty="0" err="1" smtClean="0"/>
              <a:t>C@ssandra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Create your </a:t>
            </a:r>
            <a:r>
              <a:rPr lang="en-US" dirty="0" err="1" smtClean="0"/>
              <a:t>keyspace</a:t>
            </a:r>
            <a:r>
              <a:rPr lang="en-US" dirty="0"/>
              <a:t> </a:t>
            </a:r>
            <a:r>
              <a:rPr lang="en-US" dirty="0" smtClean="0"/>
              <a:t>with RF=3 and then create a table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 smtClean="0"/>
              <a:t>cqlsh</a:t>
            </a:r>
            <a:r>
              <a:rPr lang="en-US" dirty="0" smtClean="0"/>
              <a:t> 10.0.0.6 (7,8,9…17)</a:t>
            </a:r>
          </a:p>
          <a:p>
            <a:endParaRPr lang="en-US" dirty="0"/>
          </a:p>
          <a:p>
            <a:r>
              <a:rPr lang="en-US" dirty="0" err="1" smtClean="0"/>
              <a:t>OpsCenter</a:t>
            </a:r>
            <a:r>
              <a:rPr lang="en-US" dirty="0"/>
              <a:t> URL: </a:t>
            </a:r>
            <a:r>
              <a:rPr lang="en-US" b="1" dirty="0"/>
              <a:t>http://msfttrainingday.westus.cloudapp.azure.com:8888/</a:t>
            </a:r>
            <a:r>
              <a:rPr lang="en-US" b="1" dirty="0" err="1"/>
              <a:t>opscenter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313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Inserting Data Into Cassandra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Confidential</a:t>
            </a:r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14</a:t>
            </a:fld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36478" y="914400"/>
            <a:ext cx="8821003" cy="4087822"/>
          </a:xfrm>
        </p:spPr>
        <p:txBody>
          <a:bodyPr/>
          <a:lstStyle/>
          <a:p>
            <a:r>
              <a:rPr lang="en-US" dirty="0" smtClean="0"/>
              <a:t>Let’s fill in our holiday </a:t>
            </a:r>
            <a:r>
              <a:rPr lang="en-US" dirty="0" err="1" smtClean="0"/>
              <a:t>wishlists</a:t>
            </a:r>
            <a:r>
              <a:rPr lang="en-US" dirty="0" smtClean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INSERT INTO </a:t>
            </a:r>
            <a:r>
              <a:rPr lang="en-US" sz="1050" dirty="0" err="1"/>
              <a:t>marcselwan.holiday_wishlist</a:t>
            </a:r>
            <a:r>
              <a:rPr lang="en-US" sz="1050" dirty="0"/>
              <a:t> (name, product, </a:t>
            </a:r>
            <a:r>
              <a:rPr lang="en-US" sz="1050" dirty="0" err="1"/>
              <a:t>url</a:t>
            </a:r>
            <a:r>
              <a:rPr lang="en-US" sz="1050" dirty="0"/>
              <a:t>, price) VALUES ( '</a:t>
            </a:r>
            <a:r>
              <a:rPr lang="en-US" sz="1050" dirty="0" err="1"/>
              <a:t>rachel</a:t>
            </a:r>
            <a:r>
              <a:rPr lang="en-US" sz="1050" dirty="0"/>
              <a:t>', </a:t>
            </a:r>
            <a:r>
              <a:rPr lang="en-US" sz="1050" dirty="0" smtClean="0"/>
              <a:t>'canon </a:t>
            </a:r>
            <a:r>
              <a:rPr lang="en-US" sz="1050" dirty="0"/>
              <a:t>5d mark iii', 'www.adorama.com', </a:t>
            </a:r>
            <a:r>
              <a:rPr lang="en-US" sz="1050" dirty="0" smtClean="0"/>
              <a:t>2500.00);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INSERT INTO </a:t>
            </a:r>
            <a:r>
              <a:rPr lang="en-US" sz="1050" dirty="0" err="1"/>
              <a:t>marcselwan.holiday_wishlist</a:t>
            </a:r>
            <a:r>
              <a:rPr lang="en-US" sz="1050" dirty="0"/>
              <a:t> (name, product, </a:t>
            </a:r>
            <a:r>
              <a:rPr lang="en-US" sz="1050" dirty="0" err="1"/>
              <a:t>url</a:t>
            </a:r>
            <a:r>
              <a:rPr lang="en-US" sz="1050" dirty="0"/>
              <a:t>, price) VALUES ( '</a:t>
            </a:r>
            <a:r>
              <a:rPr lang="en-US" sz="1050" dirty="0" err="1"/>
              <a:t>rachel</a:t>
            </a:r>
            <a:r>
              <a:rPr lang="en-US" sz="1050" dirty="0"/>
              <a:t>', </a:t>
            </a:r>
            <a:r>
              <a:rPr lang="en-US" sz="1050" dirty="0" smtClean="0"/>
              <a:t>‘</a:t>
            </a:r>
            <a:r>
              <a:rPr lang="en-US" sz="1050" dirty="0" err="1" smtClean="0"/>
              <a:t>fitbit</a:t>
            </a:r>
            <a:r>
              <a:rPr lang="en-US" sz="1050" dirty="0" smtClean="0"/>
              <a:t> charge', 'www.amazon.com</a:t>
            </a:r>
            <a:r>
              <a:rPr lang="en-US" sz="1050" dirty="0"/>
              <a:t>', </a:t>
            </a:r>
            <a:r>
              <a:rPr lang="en-US" sz="1050" dirty="0" smtClean="0"/>
              <a:t>175.00</a:t>
            </a:r>
            <a:r>
              <a:rPr lang="en-US" sz="1050" dirty="0"/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INSERT INTO </a:t>
            </a:r>
            <a:r>
              <a:rPr lang="en-US" sz="1050" dirty="0" err="1"/>
              <a:t>marcselwan.holiday_wishlist</a:t>
            </a:r>
            <a:r>
              <a:rPr lang="en-US" sz="1050" dirty="0"/>
              <a:t> (name, product, </a:t>
            </a:r>
            <a:r>
              <a:rPr lang="en-US" sz="1050" dirty="0" err="1"/>
              <a:t>url</a:t>
            </a:r>
            <a:r>
              <a:rPr lang="en-US" sz="1050" dirty="0"/>
              <a:t>, price) VALUES ( '</a:t>
            </a:r>
            <a:r>
              <a:rPr lang="en-US" sz="1050" dirty="0" err="1"/>
              <a:t>rachel</a:t>
            </a:r>
            <a:r>
              <a:rPr lang="en-US" sz="1050" dirty="0"/>
              <a:t>', </a:t>
            </a:r>
            <a:r>
              <a:rPr lang="en-US" sz="1050" dirty="0" smtClean="0"/>
              <a:t>‘</a:t>
            </a:r>
            <a:r>
              <a:rPr lang="en-US" sz="1050" dirty="0"/>
              <a:t>a</a:t>
            </a:r>
            <a:r>
              <a:rPr lang="en-US" sz="1050" dirty="0" smtClean="0"/>
              <a:t>pple </a:t>
            </a:r>
            <a:r>
              <a:rPr lang="en-US" sz="1050" dirty="0"/>
              <a:t>w</a:t>
            </a:r>
            <a:r>
              <a:rPr lang="en-US" sz="1050" dirty="0" smtClean="0"/>
              <a:t>atch sport', 'www.apple.com</a:t>
            </a:r>
            <a:r>
              <a:rPr lang="en-US" sz="1050" dirty="0"/>
              <a:t>', </a:t>
            </a:r>
            <a:r>
              <a:rPr lang="en-US" sz="1050" dirty="0" smtClean="0"/>
              <a:t>350.00</a:t>
            </a:r>
            <a:r>
              <a:rPr lang="en-US" sz="1050" dirty="0"/>
              <a:t>);</a:t>
            </a:r>
          </a:p>
          <a:p>
            <a:endParaRPr lang="en-US" sz="1050" dirty="0"/>
          </a:p>
          <a:p>
            <a:r>
              <a:rPr lang="en-US" sz="2400" dirty="0" smtClean="0"/>
              <a:t>Let’s get our lists back: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 smtClean="0"/>
              <a:t>SELECT * FROM </a:t>
            </a:r>
            <a:r>
              <a:rPr lang="en-US" sz="1050" dirty="0" err="1" smtClean="0"/>
              <a:t>marcselwan.holiday_wishlist</a:t>
            </a:r>
            <a:r>
              <a:rPr lang="en-US" sz="1050" dirty="0" smtClean="0"/>
              <a:t> WHERE name=‘</a:t>
            </a:r>
            <a:r>
              <a:rPr lang="en-US" sz="1050" dirty="0" err="1" smtClean="0"/>
              <a:t>rachel</a:t>
            </a:r>
            <a:r>
              <a:rPr lang="en-US" sz="1050" dirty="0" smtClean="0"/>
              <a:t>’;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/>
              <a:t>SELECT * FROM </a:t>
            </a:r>
            <a:r>
              <a:rPr lang="en-US" sz="1050" dirty="0" err="1"/>
              <a:t>marcselwan.holiday_wishlist</a:t>
            </a:r>
            <a:r>
              <a:rPr lang="en-US" sz="1050" dirty="0"/>
              <a:t> WHERE name=‘</a:t>
            </a:r>
            <a:r>
              <a:rPr lang="en-US" sz="1050" dirty="0" err="1"/>
              <a:t>rachel</a:t>
            </a:r>
            <a:r>
              <a:rPr lang="en-US" sz="1050" dirty="0" smtClean="0"/>
              <a:t>’ AND product=‘canon 5d mark iii’;</a:t>
            </a:r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sz="2400" dirty="0" smtClean="0"/>
              <a:t>Next let’s explore what’s happening behind the scenes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Storage Engine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9996" y="3273429"/>
            <a:ext cx="8489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Partition key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is part of the unique identifier – this is what gets hashed.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514350" indent="-514350">
              <a:buFont typeface="Arial" charset="0"/>
              <a:buChar char="•"/>
            </a:pP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Clustering Key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= dynamic column. The values become new columns growing your tables horizontally.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514350" indent="-5143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You can sort and do range scans on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Clustering Keys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187" y="798705"/>
            <a:ext cx="344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PRIMARY KEY( name, product)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1" y="3048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0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Where’s your write going?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6748520" y="3533653"/>
            <a:ext cx="1446610" cy="1429855"/>
            <a:chOff x="6888627" y="4486837"/>
            <a:chExt cx="1794636" cy="1711940"/>
          </a:xfrm>
        </p:grpSpPr>
        <p:sp>
          <p:nvSpPr>
            <p:cNvPr id="6" name="Oval 5"/>
            <p:cNvSpPr/>
            <p:nvPr/>
          </p:nvSpPr>
          <p:spPr>
            <a:xfrm>
              <a:off x="7099758" y="4705199"/>
              <a:ext cx="1416211" cy="1426349"/>
            </a:xfrm>
            <a:prstGeom prst="ellipse">
              <a:avLst/>
            </a:prstGeom>
            <a:noFill/>
            <a:ln w="127000" cap="flat" cmpd="sng" algn="ctr">
              <a:solidFill>
                <a:srgbClr val="206378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balanced" dir="t">
                <a:rot lat="0" lon="0" rev="0"/>
              </a:lightRig>
            </a:scene3d>
            <a:sp3d prstMaterial="matte"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cap="all" spc="6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endParaRPr>
            </a:p>
          </p:txBody>
        </p:sp>
        <p:sp>
          <p:nvSpPr>
            <p:cNvPr id="7" name="Flowchart: Connector 13"/>
            <p:cNvSpPr/>
            <p:nvPr/>
          </p:nvSpPr>
          <p:spPr>
            <a:xfrm>
              <a:off x="7590537" y="4486837"/>
              <a:ext cx="416532" cy="412867"/>
            </a:xfrm>
            <a:prstGeom prst="flowChartConnector">
              <a:avLst/>
            </a:prstGeom>
            <a:solidFill>
              <a:srgbClr val="B65B32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13"/>
            <p:cNvSpPr/>
            <p:nvPr/>
          </p:nvSpPr>
          <p:spPr>
            <a:xfrm>
              <a:off x="8266731" y="5010101"/>
              <a:ext cx="416532" cy="412867"/>
            </a:xfrm>
            <a:prstGeom prst="flowChartConnector">
              <a:avLst/>
            </a:prstGeom>
            <a:solidFill>
              <a:srgbClr val="B65B32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13"/>
            <p:cNvSpPr/>
            <p:nvPr/>
          </p:nvSpPr>
          <p:spPr>
            <a:xfrm>
              <a:off x="7170808" y="5785910"/>
              <a:ext cx="416532" cy="412867"/>
            </a:xfrm>
            <a:prstGeom prst="flowChartConnector">
              <a:avLst/>
            </a:prstGeom>
            <a:solidFill>
              <a:srgbClr val="B65B32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3"/>
            <p:cNvSpPr/>
            <p:nvPr/>
          </p:nvSpPr>
          <p:spPr>
            <a:xfrm>
              <a:off x="6888627" y="5019140"/>
              <a:ext cx="416532" cy="412867"/>
            </a:xfrm>
            <a:prstGeom prst="flowChartConnector">
              <a:avLst/>
            </a:prstGeom>
            <a:solidFill>
              <a:srgbClr val="B65B32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3"/>
            <p:cNvSpPr/>
            <p:nvPr/>
          </p:nvSpPr>
          <p:spPr>
            <a:xfrm>
              <a:off x="8010264" y="5785907"/>
              <a:ext cx="416532" cy="412867"/>
            </a:xfrm>
            <a:prstGeom prst="flowChartConnector">
              <a:avLst/>
            </a:prstGeom>
            <a:solidFill>
              <a:srgbClr val="B65B32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lowchart: Connector 13"/>
          <p:cNvSpPr>
            <a:spLocks noChangeAspect="1"/>
          </p:cNvSpPr>
          <p:nvPr/>
        </p:nvSpPr>
        <p:spPr>
          <a:xfrm>
            <a:off x="4992966" y="539973"/>
            <a:ext cx="2731841" cy="2731841"/>
          </a:xfrm>
          <a:prstGeom prst="flowChartConnector">
            <a:avLst/>
          </a:prstGeom>
          <a:noFill/>
          <a:ln w="127000" cap="flat" cmpd="sng" algn="ctr">
            <a:solidFill>
              <a:srgbClr val="B65B3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4"/>
          <p:cNvSpPr txBox="1">
            <a:spLocks/>
          </p:cNvSpPr>
          <p:nvPr/>
        </p:nvSpPr>
        <p:spPr>
          <a:xfrm>
            <a:off x="349422" y="1444575"/>
            <a:ext cx="4179892" cy="40240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228600" indent="-228600" algn="l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366BC2"/>
              </a:buClr>
              <a:buSzPct val="76000"/>
              <a:buFont typeface="Arial"/>
              <a:buChar char="•"/>
              <a:defRPr kumimoji="0" sz="23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2pPr>
            <a:lvl3pPr marL="45720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Arial"/>
              <a:buChar char="•"/>
              <a:defRPr kumimoji="0" sz="20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3pPr>
            <a:lvl4pPr marL="68580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Courier New"/>
              <a:buChar char="o"/>
              <a:defRPr kumimoji="0" sz="18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Write hits memory and a commit log for durability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One </a:t>
            </a:r>
            <a:r>
              <a:rPr lang="en-US" sz="2000" dirty="0" err="1" smtClean="0"/>
              <a:t>memtables</a:t>
            </a:r>
            <a:r>
              <a:rPr lang="en-US" sz="2000" dirty="0" smtClean="0"/>
              <a:t> are full, it gets flushed to disk as an ‘</a:t>
            </a:r>
            <a:r>
              <a:rPr lang="en-US" sz="2000" dirty="0" err="1" smtClean="0"/>
              <a:t>sstable</a:t>
            </a:r>
            <a:r>
              <a:rPr lang="en-US" sz="2000" dirty="0" smtClean="0"/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Compaction merges </a:t>
            </a:r>
            <a:r>
              <a:rPr lang="en-US" sz="2000" dirty="0" err="1" smtClean="0"/>
              <a:t>sstables</a:t>
            </a:r>
            <a:r>
              <a:rPr lang="en-US" sz="2000" dirty="0" smtClean="0"/>
              <a:t> on disk to improve read performance</a:t>
            </a:r>
          </a:p>
        </p:txBody>
      </p:sp>
      <p:cxnSp>
        <p:nvCxnSpPr>
          <p:cNvPr id="14" name="Straight Connector 13"/>
          <p:cNvCxnSpPr>
            <a:stCxn id="12" idx="2"/>
            <a:endCxn id="12" idx="6"/>
          </p:cNvCxnSpPr>
          <p:nvPr/>
        </p:nvCxnSpPr>
        <p:spPr>
          <a:xfrm>
            <a:off x="4992966" y="1905894"/>
            <a:ext cx="2731841" cy="0"/>
          </a:xfrm>
          <a:prstGeom prst="line">
            <a:avLst/>
          </a:prstGeom>
          <a:ln w="88900">
            <a:solidFill>
              <a:srgbClr val="B65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/>
          <p:cNvSpPr txBox="1">
            <a:spLocks/>
          </p:cNvSpPr>
          <p:nvPr/>
        </p:nvSpPr>
        <p:spPr>
          <a:xfrm>
            <a:off x="5149474" y="1603542"/>
            <a:ext cx="761275" cy="28389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228600" indent="-228600" algn="l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366BC2"/>
              </a:buClr>
              <a:buSzPct val="76000"/>
              <a:buFont typeface="Arial"/>
              <a:buChar char="•"/>
              <a:defRPr kumimoji="0" sz="23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2pPr>
            <a:lvl3pPr marL="45720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Arial"/>
              <a:buChar char="•"/>
              <a:defRPr kumimoji="0" sz="20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3pPr>
            <a:lvl4pPr marL="68580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Courier New"/>
              <a:buChar char="o"/>
              <a:defRPr kumimoji="0" sz="18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/>
              <a:t>memory</a:t>
            </a:r>
            <a:endParaRPr lang="en-US" sz="1600" dirty="0"/>
          </a:p>
        </p:txBody>
      </p:sp>
      <p:sp>
        <p:nvSpPr>
          <p:cNvPr id="16" name="Content Placeholder 14"/>
          <p:cNvSpPr txBox="1">
            <a:spLocks/>
          </p:cNvSpPr>
          <p:nvPr/>
        </p:nvSpPr>
        <p:spPr>
          <a:xfrm>
            <a:off x="5140741" y="1934336"/>
            <a:ext cx="1075002" cy="29710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228600" indent="-228600" algn="l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366BC2"/>
              </a:buClr>
              <a:buSzPct val="76000"/>
              <a:buFont typeface="Arial"/>
              <a:buChar char="•"/>
              <a:defRPr kumimoji="0" sz="23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2pPr>
            <a:lvl3pPr marL="45720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Arial"/>
              <a:buChar char="•"/>
              <a:defRPr kumimoji="0" sz="20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3pPr>
            <a:lvl4pPr marL="68580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Courier New"/>
              <a:buChar char="o"/>
              <a:defRPr kumimoji="0" sz="18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/>
              <a:t>disk or SSD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5970171" y="1125387"/>
            <a:ext cx="1181176" cy="412458"/>
          </a:xfrm>
          <a:prstGeom prst="roundRect">
            <a:avLst/>
          </a:prstGeom>
          <a:solidFill>
            <a:srgbClr val="217B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tables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880139" y="2354633"/>
            <a:ext cx="1181176" cy="412458"/>
          </a:xfrm>
          <a:prstGeom prst="roundRect">
            <a:avLst/>
          </a:prstGeom>
          <a:solidFill>
            <a:srgbClr val="217B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tables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203647" y="3253636"/>
            <a:ext cx="289901" cy="524618"/>
          </a:xfrm>
          <a:prstGeom prst="straightConnector1">
            <a:avLst/>
          </a:prstGeom>
          <a:ln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050085" y="230180"/>
            <a:ext cx="441756" cy="469395"/>
          </a:xfrm>
          <a:prstGeom prst="straightConnector1">
            <a:avLst/>
          </a:prstGeom>
          <a:ln w="38100">
            <a:solidFill>
              <a:srgbClr val="B65B32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774530" y="506834"/>
            <a:ext cx="441756" cy="469395"/>
          </a:xfrm>
          <a:prstGeom prst="straightConnector1">
            <a:avLst/>
          </a:prstGeom>
          <a:ln w="38100">
            <a:solidFill>
              <a:srgbClr val="B65B32"/>
            </a:solidFill>
            <a:prstDash val="solid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4"/>
          <p:cNvSpPr txBox="1">
            <a:spLocks/>
          </p:cNvSpPr>
          <p:nvPr/>
        </p:nvSpPr>
        <p:spPr>
          <a:xfrm>
            <a:off x="5349355" y="181523"/>
            <a:ext cx="761275" cy="28389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228600" indent="-228600" algn="l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366BC2"/>
              </a:buClr>
              <a:buSzPct val="76000"/>
              <a:buFont typeface="Arial"/>
              <a:buChar char="•"/>
              <a:defRPr kumimoji="0" sz="23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2pPr>
            <a:lvl3pPr marL="45720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Arial"/>
              <a:buChar char="•"/>
              <a:defRPr kumimoji="0" sz="20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3pPr>
            <a:lvl4pPr marL="68580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Courier New"/>
              <a:buChar char="o"/>
              <a:defRPr kumimoji="0" sz="18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>
                <a:solidFill>
                  <a:srgbClr val="217B99"/>
                </a:solidFill>
              </a:rPr>
              <a:t>read</a:t>
            </a:r>
            <a:endParaRPr lang="en-US" sz="1600" dirty="0">
              <a:solidFill>
                <a:srgbClr val="217B99"/>
              </a:solidFill>
            </a:endParaRPr>
          </a:p>
        </p:txBody>
      </p:sp>
      <p:sp>
        <p:nvSpPr>
          <p:cNvPr id="23" name="Content Placeholder 14"/>
          <p:cNvSpPr txBox="1">
            <a:spLocks/>
          </p:cNvSpPr>
          <p:nvPr/>
        </p:nvSpPr>
        <p:spPr>
          <a:xfrm>
            <a:off x="4494004" y="706676"/>
            <a:ext cx="761275" cy="28389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228600" indent="-228600" algn="l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366BC2"/>
              </a:buClr>
              <a:buSzPct val="76000"/>
              <a:buFont typeface="Arial"/>
              <a:buChar char="•"/>
              <a:defRPr kumimoji="0" sz="23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2pPr>
            <a:lvl3pPr marL="45720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Arial"/>
              <a:buChar char="•"/>
              <a:defRPr kumimoji="0" sz="20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3pPr>
            <a:lvl4pPr marL="68580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Courier New"/>
              <a:buChar char="o"/>
              <a:defRPr kumimoji="0" sz="18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>
                <a:solidFill>
                  <a:srgbClr val="217B99"/>
                </a:solidFill>
              </a:rPr>
              <a:t>write</a:t>
            </a:r>
            <a:endParaRPr lang="en-US" sz="1600" dirty="0">
              <a:solidFill>
                <a:srgbClr val="217B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86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193535" y="782283"/>
            <a:ext cx="3686969" cy="3425879"/>
            <a:chOff x="981581" y="3602925"/>
            <a:chExt cx="2433420" cy="27244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/>
            <p:cNvGrpSpPr/>
            <p:nvPr/>
          </p:nvGrpSpPr>
          <p:grpSpPr>
            <a:xfrm>
              <a:off x="1313592" y="4228175"/>
              <a:ext cx="2101409" cy="2099162"/>
              <a:chOff x="1661321" y="4209129"/>
              <a:chExt cx="2101409" cy="2099162"/>
            </a:xfrm>
          </p:grpSpPr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1845617" y="4381662"/>
                <a:ext cx="1748077" cy="1749097"/>
              </a:xfrm>
              <a:prstGeom prst="ellipse">
                <a:avLst/>
              </a:prstGeom>
              <a:noFill/>
              <a:ln w="28575" cmpd="sng">
                <a:solidFill>
                  <a:srgbClr val="CB601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B6015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507168" y="4209129"/>
                <a:ext cx="372144" cy="372362"/>
              </a:xfrm>
              <a:prstGeom prst="ellipse">
                <a:avLst/>
              </a:prstGeom>
              <a:solidFill>
                <a:srgbClr val="CB6015"/>
              </a:solidFill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10</a:t>
                </a:r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2507172" y="5935929"/>
                <a:ext cx="372144" cy="372362"/>
              </a:xfrm>
              <a:prstGeom prst="ellipse">
                <a:avLst/>
              </a:prstGeom>
              <a:solidFill>
                <a:srgbClr val="CB6015"/>
              </a:solidFill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50</a:t>
                </a:r>
                <a:endParaRPr lang="en-US" sz="10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3390586" y="5099180"/>
                <a:ext cx="372144" cy="372362"/>
              </a:xfrm>
              <a:prstGeom prst="ellipse">
                <a:avLst/>
              </a:prstGeom>
              <a:solidFill>
                <a:srgbClr val="CB6015"/>
              </a:solidFill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30</a:t>
                </a:r>
                <a:endParaRPr lang="en-US" sz="10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1661321" y="5099180"/>
                <a:ext cx="372144" cy="372362"/>
              </a:xfrm>
              <a:prstGeom prst="ellipse">
                <a:avLst/>
              </a:prstGeom>
              <a:solidFill>
                <a:srgbClr val="CB6015"/>
              </a:solidFill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70</a:t>
                </a:r>
                <a:endParaRPr lang="en-US" sz="10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561489" y="4521678"/>
              <a:ext cx="366043" cy="366257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80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2760701" y="5721709"/>
              <a:ext cx="372144" cy="372362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40</a:t>
              </a:r>
              <a:endParaRPr lang="en-US" sz="2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2800889" y="4521679"/>
              <a:ext cx="372144" cy="372362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20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553607" y="5707735"/>
              <a:ext cx="372144" cy="372362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60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981581" y="3602925"/>
              <a:ext cx="394165" cy="394395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Client</a:t>
              </a:r>
              <a:endParaRPr lang="en-US" sz="7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2" name="Freeform 13"/>
          <p:cNvSpPr/>
          <p:nvPr/>
        </p:nvSpPr>
        <p:spPr>
          <a:xfrm>
            <a:off x="2840962" y="1004907"/>
            <a:ext cx="1258219" cy="578491"/>
          </a:xfrm>
          <a:custGeom>
            <a:avLst/>
            <a:gdLst/>
            <a:ahLst/>
            <a:cxnLst/>
            <a:rect l="0" t="0" r="r" b="b"/>
            <a:pathLst>
              <a:path w="3811" h="3079">
                <a:moveTo>
                  <a:pt x="0" y="217"/>
                </a:moveTo>
                <a:cubicBezTo>
                  <a:pt x="0" y="217"/>
                  <a:pt x="1399" y="0"/>
                  <a:pt x="2540" y="1233"/>
                </a:cubicBezTo>
                <a:cubicBezTo>
                  <a:pt x="3645" y="2427"/>
                  <a:pt x="3810" y="3078"/>
                  <a:pt x="3810" y="3078"/>
                </a:cubicBezTo>
              </a:path>
            </a:pathLst>
          </a:custGeom>
          <a:ln w="15875">
            <a:solidFill>
              <a:srgbClr val="CB6015"/>
            </a:solidFill>
            <a:tailEnd type="triangle" w="lg" len="sm"/>
          </a:ln>
        </p:spPr>
      </p:sp>
      <p:sp>
        <p:nvSpPr>
          <p:cNvPr id="63" name="Freeform 17"/>
          <p:cNvSpPr/>
          <p:nvPr/>
        </p:nvSpPr>
        <p:spPr>
          <a:xfrm>
            <a:off x="3695847" y="1981485"/>
            <a:ext cx="844757" cy="1495618"/>
          </a:xfrm>
          <a:custGeom>
            <a:avLst/>
            <a:gdLst/>
            <a:ahLst/>
            <a:cxnLst/>
            <a:rect l="0" t="0" r="r" b="b"/>
            <a:pathLst>
              <a:path w="3516" h="6275">
                <a:moveTo>
                  <a:pt x="3048" y="0"/>
                </a:moveTo>
                <a:cubicBezTo>
                  <a:pt x="3048" y="0"/>
                  <a:pt x="3515" y="870"/>
                  <a:pt x="3048" y="2972"/>
                </a:cubicBezTo>
                <a:cubicBezTo>
                  <a:pt x="2540" y="5258"/>
                  <a:pt x="0" y="6274"/>
                  <a:pt x="0" y="6274"/>
                </a:cubicBezTo>
              </a:path>
            </a:pathLst>
          </a:custGeom>
          <a:ln w="15875">
            <a:solidFill>
              <a:srgbClr val="CB6015"/>
            </a:solidFill>
            <a:tailEnd type="triangle" w="med" len="med"/>
          </a:ln>
        </p:spPr>
      </p:sp>
      <p:sp>
        <p:nvSpPr>
          <p:cNvPr id="64" name="Freeform 18"/>
          <p:cNvSpPr/>
          <p:nvPr/>
        </p:nvSpPr>
        <p:spPr>
          <a:xfrm>
            <a:off x="3708442" y="2049946"/>
            <a:ext cx="742561" cy="499770"/>
          </a:xfrm>
          <a:custGeom>
            <a:avLst/>
            <a:gdLst/>
            <a:ahLst/>
            <a:cxnLst/>
            <a:rect l="0" t="0" r="r" b="b"/>
            <a:pathLst>
              <a:path w="2795" h="1851">
                <a:moveTo>
                  <a:pt x="2794" y="0"/>
                </a:moveTo>
                <a:cubicBezTo>
                  <a:pt x="2794" y="0"/>
                  <a:pt x="2540" y="695"/>
                  <a:pt x="2032" y="1203"/>
                </a:cubicBezTo>
                <a:cubicBezTo>
                  <a:pt x="1385" y="1850"/>
                  <a:pt x="0" y="949"/>
                  <a:pt x="0" y="949"/>
                </a:cubicBezTo>
              </a:path>
            </a:pathLst>
          </a:custGeom>
          <a:ln w="15875">
            <a:solidFill>
              <a:srgbClr val="CB6015"/>
            </a:solidFill>
            <a:tailEnd type="triangle" w="med" len="med"/>
          </a:ln>
        </p:spPr>
      </p:sp>
      <p:sp>
        <p:nvSpPr>
          <p:cNvPr id="65" name="Freeform 19"/>
          <p:cNvSpPr/>
          <p:nvPr/>
        </p:nvSpPr>
        <p:spPr>
          <a:xfrm>
            <a:off x="3353936" y="2052376"/>
            <a:ext cx="1077031" cy="894036"/>
          </a:xfrm>
          <a:custGeom>
            <a:avLst/>
            <a:gdLst/>
            <a:ahLst/>
            <a:cxnLst/>
            <a:rect l="0" t="0" r="r" b="b"/>
            <a:pathLst>
              <a:path w="3811" h="4322">
                <a:moveTo>
                  <a:pt x="3810" y="0"/>
                </a:moveTo>
                <a:cubicBezTo>
                  <a:pt x="3810" y="0"/>
                  <a:pt x="3810" y="2718"/>
                  <a:pt x="2540" y="3734"/>
                </a:cubicBezTo>
                <a:cubicBezTo>
                  <a:pt x="1607" y="4321"/>
                  <a:pt x="93" y="3763"/>
                  <a:pt x="0" y="3734"/>
                </a:cubicBezTo>
              </a:path>
            </a:pathLst>
          </a:custGeom>
          <a:ln w="15875">
            <a:solidFill>
              <a:srgbClr val="CB6015"/>
            </a:solidFill>
            <a:tailEnd type="triangle" w="med" len="med"/>
          </a:ln>
        </p:spPr>
      </p:sp>
      <p:sp>
        <p:nvSpPr>
          <p:cNvPr id="18" name="Rectangle 17"/>
          <p:cNvSpPr/>
          <p:nvPr/>
        </p:nvSpPr>
        <p:spPr>
          <a:xfrm>
            <a:off x="6231636" y="2490959"/>
            <a:ext cx="4539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 Neue"/>
                <a:cs typeface="Helvetica Neue"/>
              </a:rPr>
              <a:t>Client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88" name="Title 1"/>
          <p:cNvSpPr txBox="1">
            <a:spLocks/>
          </p:cNvSpPr>
          <p:nvPr/>
        </p:nvSpPr>
        <p:spPr>
          <a:xfrm>
            <a:off x="3739226" y="4256130"/>
            <a:ext cx="1651400" cy="26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ts val="2900"/>
              </a:lnSpc>
              <a:spcBef>
                <a:spcPct val="0"/>
              </a:spcBef>
              <a:buNone/>
              <a:defRPr lang="en-US" sz="2800" b="0" i="0" kern="1200" spc="0" baseline="0" dirty="0" smtClean="0">
                <a:solidFill>
                  <a:srgbClr val="CB6015"/>
                </a:solidFill>
                <a:latin typeface="Roboto Regular"/>
                <a:ea typeface="+mj-ea"/>
                <a:cs typeface="+mj-cs"/>
              </a:defRPr>
            </a:lvl1pPr>
          </a:lstStyle>
          <a:p>
            <a:pPr algn="ctr"/>
            <a:r>
              <a:rPr lang="en-US" sz="1100" b="1" dirty="0" smtClean="0">
                <a:latin typeface="Helvetica Neue"/>
                <a:cs typeface="Helvetica Neue"/>
              </a:rPr>
              <a:t>Replication Factor = 3</a:t>
            </a:r>
            <a:endParaRPr lang="en-US" sz="1100" b="1" dirty="0">
              <a:latin typeface="Helvetica Neue"/>
              <a:cs typeface="Helvetica Neue"/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3077950" y="1891122"/>
            <a:ext cx="633332" cy="504253"/>
          </a:xfrm>
          <a:prstGeom prst="ellipse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2193535" y="2652542"/>
            <a:ext cx="500886" cy="102303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9962" y="3044292"/>
            <a:ext cx="1578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Helvetica Neue"/>
                <a:cs typeface="Helvetica Neue"/>
              </a:rPr>
              <a:t>We could still retrieve the data from the other 2 nodes    </a:t>
            </a:r>
            <a:endParaRPr lang="en-US" sz="1400" dirty="0">
              <a:solidFill>
                <a:srgbClr val="595959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5814324" y="790266"/>
          <a:ext cx="2304471" cy="93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89"/>
                <a:gridCol w="687688"/>
                <a:gridCol w="461878"/>
                <a:gridCol w="532216"/>
              </a:tblGrid>
              <a:tr h="233538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atin typeface="Helvetica Neue"/>
                          <a:cs typeface="Helvetica Neue"/>
                        </a:rPr>
                        <a:t>Token</a:t>
                      </a:r>
                      <a:endParaRPr lang="en-US" sz="11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700" dirty="0" err="1" smtClean="0">
                          <a:latin typeface="Helvetica Neue"/>
                          <a:cs typeface="Helvetica Neue"/>
                        </a:rPr>
                        <a:t>Order_id</a:t>
                      </a:r>
                      <a:endParaRPr lang="en-US" sz="7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700" dirty="0" err="1" smtClean="0">
                          <a:latin typeface="Helvetica Neue"/>
                          <a:cs typeface="Helvetica Neue"/>
                        </a:rPr>
                        <a:t>Qty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atin typeface="Helvetica Neue"/>
                          <a:cs typeface="Helvetica Neue"/>
                        </a:rPr>
                        <a:t>Sale</a:t>
                      </a:r>
                      <a:endParaRPr lang="en-US" sz="11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</a:tr>
              <a:tr h="233538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70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1001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10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100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</a:tr>
              <a:tr h="233538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44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1002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5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50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</a:tr>
              <a:tr h="233538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15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1003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30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Helvetica Neue"/>
                          <a:cs typeface="Helvetica Neue"/>
                        </a:rPr>
                        <a:t>200</a:t>
                      </a:r>
                      <a:endParaRPr lang="en-US" sz="900" dirty="0">
                        <a:latin typeface="Helvetica Neue"/>
                        <a:cs typeface="Helvetica Neue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914401" y="1950845"/>
            <a:ext cx="197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Helvetica Neue"/>
                <a:cs typeface="Helvetica Neue"/>
              </a:rPr>
              <a:t>Node failure or it goes down temporarily</a:t>
            </a:r>
            <a:endParaRPr lang="en-US" sz="1400" dirty="0">
              <a:solidFill>
                <a:srgbClr val="595959"/>
              </a:solidFill>
              <a:latin typeface="Helvetica Neue"/>
              <a:cs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0026"/>
            <a:ext cx="7544153" cy="3693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Look Mom! No hands!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2" grpId="0" animBg="1"/>
      <p:bldP spid="23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“C” word.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9001" y="1755648"/>
            <a:ext cx="71508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Replication Factor (RF) = Total number of copies of a respective row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Consistency Level (CL) = How many nodes acknowledge a request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9616" y="3478519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“But Marc…What about consistency!?”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64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more you know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40" y="1109980"/>
            <a:ext cx="4953000" cy="328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742" y="1649476"/>
            <a:ext cx="39249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Replication happens in real time -It’s as fast as your network is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Cassandra has built in anti-entropy mechanisms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Repair, hints, read repairs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Tunable Consistency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W.CL + R.CL &gt; RF = fully consistent</a:t>
            </a:r>
          </a:p>
          <a:p>
            <a:pPr lvl="1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One (2 hour) Day 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2</a:t>
            </a:fld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72961" y="777754"/>
            <a:ext cx="8376153" cy="4224468"/>
          </a:xfrm>
          <a:ln>
            <a:solidFill>
              <a:srgbClr val="CB6015"/>
            </a:solidFill>
          </a:ln>
        </p:spPr>
        <p:txBody>
          <a:bodyPr>
            <a:no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-US" sz="2000" dirty="0" smtClean="0"/>
              <a:t>Hands on with the DataStax Family</a:t>
            </a:r>
          </a:p>
          <a:p>
            <a:pPr marL="514350" lvl="1" indent="-285750">
              <a:buSzPct val="100000"/>
            </a:pPr>
            <a:r>
              <a:rPr lang="en-US" sz="1700" dirty="0" smtClean="0"/>
              <a:t>Meet and greet with Cassandra</a:t>
            </a:r>
          </a:p>
          <a:p>
            <a:pPr marL="742950" lvl="2" indent="-285750">
              <a:buSzPct val="100000"/>
            </a:pPr>
            <a:r>
              <a:rPr lang="en-US" sz="1400" dirty="0" smtClean="0"/>
              <a:t>CQL – Speaking the language </a:t>
            </a:r>
            <a:endParaRPr lang="en-US" sz="1400" dirty="0"/>
          </a:p>
          <a:p>
            <a:pPr marL="742950" lvl="2" indent="-285750">
              <a:buSzPct val="100000"/>
            </a:pPr>
            <a:r>
              <a:rPr lang="en-US" sz="1400" dirty="0" smtClean="0"/>
              <a:t>Get to know the architecture </a:t>
            </a:r>
          </a:p>
          <a:p>
            <a:pPr marL="514350" lvl="1" indent="-285750">
              <a:buSzPct val="100000"/>
            </a:pPr>
            <a:r>
              <a:rPr lang="en-US" sz="1700" dirty="0" smtClean="0"/>
              <a:t>DSE Search </a:t>
            </a:r>
          </a:p>
          <a:p>
            <a:pPr marL="742950" lvl="2" indent="-285750">
              <a:buSzPct val="100000"/>
            </a:pPr>
            <a:r>
              <a:rPr lang="en-US" sz="1400" dirty="0" smtClean="0"/>
              <a:t>What’s so special about it? </a:t>
            </a:r>
          </a:p>
          <a:p>
            <a:pPr marL="742950" lvl="2" indent="-285750">
              <a:buSzPct val="100000"/>
            </a:pPr>
            <a:r>
              <a:rPr lang="en-US" sz="1400" dirty="0" smtClean="0"/>
              <a:t>Extending CQL capabilities </a:t>
            </a:r>
          </a:p>
          <a:p>
            <a:pPr marL="514350" lvl="1" indent="-285750">
              <a:buSzPct val="100000"/>
            </a:pPr>
            <a:r>
              <a:rPr lang="en-US" sz="1700" dirty="0" smtClean="0"/>
              <a:t>DSE Analytics </a:t>
            </a:r>
          </a:p>
          <a:p>
            <a:pPr marL="742950" lvl="2" indent="-285750">
              <a:buSzPct val="100000"/>
            </a:pPr>
            <a:r>
              <a:rPr lang="en-US" sz="1400" dirty="0" smtClean="0"/>
              <a:t>Spark Streaming - Bringing analytics to the real-time world </a:t>
            </a:r>
          </a:p>
          <a:p>
            <a:pPr marL="742950" lvl="2" indent="-285750">
              <a:buSzPct val="100000"/>
            </a:pPr>
            <a:r>
              <a:rPr lang="en-US" sz="1400" dirty="0" err="1" smtClean="0"/>
              <a:t>SparkSQL</a:t>
            </a:r>
            <a:r>
              <a:rPr lang="en-US" sz="1400" dirty="0" smtClean="0"/>
              <a:t> – A stranger in a strange land </a:t>
            </a:r>
          </a:p>
          <a:p>
            <a:pPr marL="514350" lvl="1" indent="-285750">
              <a:buSzPct val="100000"/>
            </a:pPr>
            <a:r>
              <a:rPr lang="en-US" sz="1700" dirty="0" smtClean="0"/>
              <a:t>How do you get started?</a:t>
            </a:r>
          </a:p>
          <a:p>
            <a:pPr marL="742950" lvl="2" indent="-285750">
              <a:buSzPct val="100000"/>
            </a:pPr>
            <a:r>
              <a:rPr lang="en-US" sz="1400" dirty="0" smtClean="0"/>
              <a:t>Helpful links and tutorials </a:t>
            </a:r>
          </a:p>
        </p:txBody>
      </p:sp>
    </p:spTree>
    <p:extLst>
      <p:ext uri="{BB962C8B-B14F-4D97-AF65-F5344CB8AC3E}">
        <p14:creationId xmlns:p14="http://schemas.microsoft.com/office/powerpoint/2010/main" val="357945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>
            <a:spLocks noChangeAspect="1"/>
          </p:cNvSpPr>
          <p:nvPr/>
        </p:nvSpPr>
        <p:spPr>
          <a:xfrm>
            <a:off x="475929" y="782280"/>
            <a:ext cx="645537" cy="538977"/>
          </a:xfrm>
          <a:prstGeom prst="ellipse">
            <a:avLst/>
          </a:prstGeom>
          <a:solidFill>
            <a:srgbClr val="CB6015"/>
          </a:solidFill>
          <a:ln w="28575" cmpd="sng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Helvetica Neue"/>
                <a:cs typeface="Helvetica Neue"/>
              </a:rPr>
              <a:t>Client</a:t>
            </a:r>
            <a:endParaRPr lang="en-US" sz="8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7" name="Oval 26"/>
          <p:cNvSpPr/>
          <p:nvPr/>
        </p:nvSpPr>
        <p:spPr>
          <a:xfrm rot="20759388">
            <a:off x="6027065" y="2318628"/>
            <a:ext cx="876468" cy="91028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25458" y="145686"/>
            <a:ext cx="8716379" cy="5763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lnSpc>
                <a:spcPts val="2900"/>
              </a:lnSpc>
              <a:spcBef>
                <a:spcPct val="0"/>
              </a:spcBef>
              <a:buNone/>
              <a:defRPr lang="en-US" sz="2800" b="0" i="0" kern="1200" spc="0" baseline="0" dirty="0" smtClean="0">
                <a:solidFill>
                  <a:srgbClr val="CB6015"/>
                </a:solidFill>
                <a:latin typeface="Roboto Regular"/>
                <a:ea typeface="+mj-ea"/>
                <a:cs typeface="+mj-cs"/>
              </a:defRPr>
            </a:lvl1pPr>
          </a:lstStyle>
          <a:p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62" name="Freeform 13"/>
          <p:cNvSpPr/>
          <p:nvPr/>
        </p:nvSpPr>
        <p:spPr>
          <a:xfrm>
            <a:off x="1214275" y="1045434"/>
            <a:ext cx="1199841" cy="578491"/>
          </a:xfrm>
          <a:custGeom>
            <a:avLst/>
            <a:gdLst/>
            <a:ahLst/>
            <a:cxnLst/>
            <a:rect l="0" t="0" r="r" b="b"/>
            <a:pathLst>
              <a:path w="3811" h="3079">
                <a:moveTo>
                  <a:pt x="0" y="217"/>
                </a:moveTo>
                <a:cubicBezTo>
                  <a:pt x="0" y="217"/>
                  <a:pt x="1399" y="0"/>
                  <a:pt x="2540" y="1233"/>
                </a:cubicBezTo>
                <a:cubicBezTo>
                  <a:pt x="3645" y="2427"/>
                  <a:pt x="3810" y="3078"/>
                  <a:pt x="3810" y="3078"/>
                </a:cubicBezTo>
              </a:path>
            </a:pathLst>
          </a:custGeom>
          <a:ln w="15875">
            <a:solidFill>
              <a:srgbClr val="CB6015"/>
            </a:solidFill>
            <a:tailEnd type="triangle" w="lg" len="sm"/>
          </a:ln>
        </p:spPr>
      </p:sp>
      <p:grpSp>
        <p:nvGrpSpPr>
          <p:cNvPr id="28" name="Group 27"/>
          <p:cNvGrpSpPr/>
          <p:nvPr/>
        </p:nvGrpSpPr>
        <p:grpSpPr>
          <a:xfrm>
            <a:off x="1097856" y="1575004"/>
            <a:ext cx="3023186" cy="2519972"/>
            <a:chOff x="841009" y="2045969"/>
            <a:chExt cx="3360190" cy="33599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1135702" y="2322129"/>
              <a:ext cx="2795206" cy="2799641"/>
            </a:xfrm>
            <a:prstGeom prst="ellipse">
              <a:avLst/>
            </a:prstGeom>
            <a:noFill/>
            <a:ln w="28575" cmpd="sng">
              <a:solidFill>
                <a:srgbClr val="CB601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CB6015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93533" y="2045969"/>
              <a:ext cx="595065" cy="596010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"/>
                  <a:cs typeface="Helvetica Neue"/>
                </a:rPr>
                <a:t>10</a:t>
              </a: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193540" y="4809921"/>
              <a:ext cx="595065" cy="596010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50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3606134" y="3470603"/>
              <a:ext cx="595065" cy="596010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30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841009" y="3470603"/>
              <a:ext cx="595065" cy="596010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70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237401" y="2515756"/>
              <a:ext cx="585309" cy="586238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80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154962" y="4436550"/>
              <a:ext cx="595065" cy="596010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40</a:t>
              </a:r>
              <a:endParaRPr lang="en-US" sz="2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219223" y="2515758"/>
              <a:ext cx="595065" cy="596010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20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224798" y="4414183"/>
              <a:ext cx="595065" cy="596010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60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Freeform 17"/>
            <p:cNvSpPr/>
            <p:nvPr/>
          </p:nvSpPr>
          <p:spPr>
            <a:xfrm>
              <a:off x="1812431" y="2641979"/>
              <a:ext cx="895361" cy="1994157"/>
            </a:xfrm>
            <a:custGeom>
              <a:avLst/>
              <a:gdLst/>
              <a:ahLst/>
              <a:cxnLst/>
              <a:rect l="0" t="0" r="r" b="b"/>
              <a:pathLst>
                <a:path w="3516" h="6275">
                  <a:moveTo>
                    <a:pt x="3048" y="0"/>
                  </a:moveTo>
                  <a:cubicBezTo>
                    <a:pt x="3048" y="0"/>
                    <a:pt x="3515" y="870"/>
                    <a:pt x="3048" y="2972"/>
                  </a:cubicBezTo>
                  <a:cubicBezTo>
                    <a:pt x="2540" y="5258"/>
                    <a:pt x="0" y="6274"/>
                    <a:pt x="0" y="6274"/>
                  </a:cubicBezTo>
                </a:path>
              </a:pathLst>
            </a:custGeom>
            <a:ln w="15875">
              <a:solidFill>
                <a:srgbClr val="CB6015"/>
              </a:solidFill>
              <a:tailEnd type="triangle" w="med" len="med"/>
            </a:ln>
          </p:spPr>
        </p:sp>
        <p:sp>
          <p:nvSpPr>
            <p:cNvPr id="64" name="Freeform 18"/>
            <p:cNvSpPr/>
            <p:nvPr/>
          </p:nvSpPr>
          <p:spPr>
            <a:xfrm>
              <a:off x="1825026" y="2733261"/>
              <a:ext cx="787043" cy="666360"/>
            </a:xfrm>
            <a:custGeom>
              <a:avLst/>
              <a:gdLst/>
              <a:ahLst/>
              <a:cxnLst/>
              <a:rect l="0" t="0" r="r" b="b"/>
              <a:pathLst>
                <a:path w="2795" h="1851">
                  <a:moveTo>
                    <a:pt x="2794" y="0"/>
                  </a:moveTo>
                  <a:cubicBezTo>
                    <a:pt x="2794" y="0"/>
                    <a:pt x="2540" y="695"/>
                    <a:pt x="2032" y="1203"/>
                  </a:cubicBezTo>
                  <a:cubicBezTo>
                    <a:pt x="1385" y="1850"/>
                    <a:pt x="0" y="949"/>
                    <a:pt x="0" y="949"/>
                  </a:cubicBezTo>
                </a:path>
              </a:pathLst>
            </a:custGeom>
            <a:ln w="15875">
              <a:solidFill>
                <a:srgbClr val="CB6015"/>
              </a:solidFill>
              <a:tailEnd type="triangle" w="med" len="med"/>
            </a:ln>
          </p:spPr>
        </p:sp>
        <p:sp>
          <p:nvSpPr>
            <p:cNvPr id="65" name="Freeform 19"/>
            <p:cNvSpPr/>
            <p:nvPr/>
          </p:nvSpPr>
          <p:spPr>
            <a:xfrm>
              <a:off x="1470520" y="2736501"/>
              <a:ext cx="1141549" cy="1192048"/>
            </a:xfrm>
            <a:custGeom>
              <a:avLst/>
              <a:gdLst/>
              <a:ahLst/>
              <a:cxnLst/>
              <a:rect l="0" t="0" r="r" b="b"/>
              <a:pathLst>
                <a:path w="3811" h="4322">
                  <a:moveTo>
                    <a:pt x="3810" y="0"/>
                  </a:moveTo>
                  <a:cubicBezTo>
                    <a:pt x="3810" y="0"/>
                    <a:pt x="3810" y="2718"/>
                    <a:pt x="2540" y="3734"/>
                  </a:cubicBezTo>
                  <a:cubicBezTo>
                    <a:pt x="1607" y="4321"/>
                    <a:pt x="93" y="3763"/>
                    <a:pt x="0" y="3734"/>
                  </a:cubicBezTo>
                </a:path>
              </a:pathLst>
            </a:custGeom>
            <a:ln w="15875">
              <a:solidFill>
                <a:srgbClr val="CB6015"/>
              </a:solidFill>
              <a:tailEnd type="triangle" w="med" len="med"/>
            </a:ln>
          </p:spPr>
        </p:sp>
      </p:grpSp>
      <p:sp>
        <p:nvSpPr>
          <p:cNvPr id="71" name="Freeform 30"/>
          <p:cNvSpPr/>
          <p:nvPr/>
        </p:nvSpPr>
        <p:spPr>
          <a:xfrm>
            <a:off x="5992100" y="2271215"/>
            <a:ext cx="444979" cy="384851"/>
          </a:xfrm>
          <a:custGeom>
            <a:avLst/>
            <a:gdLst>
              <a:gd name="connsiteX0" fmla="*/ 4818 w 8229"/>
              <a:gd name="connsiteY0" fmla="*/ 0 h 7774"/>
              <a:gd name="connsiteX1" fmla="*/ 7342 w 8229"/>
              <a:gd name="connsiteY1" fmla="*/ 7208 h 7774"/>
              <a:gd name="connsiteX2" fmla="*/ 0 w 8229"/>
              <a:gd name="connsiteY2" fmla="*/ 1590 h 7774"/>
              <a:gd name="connsiteX0" fmla="*/ 5855 w 8770"/>
              <a:gd name="connsiteY0" fmla="*/ 0 h 7418"/>
              <a:gd name="connsiteX1" fmla="*/ 7494 w 8770"/>
              <a:gd name="connsiteY1" fmla="*/ 6497 h 7418"/>
              <a:gd name="connsiteX2" fmla="*/ 0 w 8770"/>
              <a:gd name="connsiteY2" fmla="*/ 2045 h 7418"/>
              <a:gd name="connsiteX0" fmla="*/ 6676 w 11198"/>
              <a:gd name="connsiteY0" fmla="*/ 0 h 10381"/>
              <a:gd name="connsiteX1" fmla="*/ 9941 w 11198"/>
              <a:gd name="connsiteY1" fmla="*/ 9174 h 10381"/>
              <a:gd name="connsiteX2" fmla="*/ 0 w 11198"/>
              <a:gd name="connsiteY2" fmla="*/ 2757 h 1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98" h="10381">
                <a:moveTo>
                  <a:pt x="6676" y="0"/>
                </a:moveTo>
                <a:cubicBezTo>
                  <a:pt x="6676" y="0"/>
                  <a:pt x="14081" y="5378"/>
                  <a:pt x="9941" y="9174"/>
                </a:cubicBezTo>
                <a:cubicBezTo>
                  <a:pt x="4667" y="14009"/>
                  <a:pt x="0" y="2757"/>
                  <a:pt x="0" y="2757"/>
                </a:cubicBezTo>
              </a:path>
            </a:pathLst>
          </a:custGeom>
          <a:ln w="15875">
            <a:solidFill>
              <a:srgbClr val="CB6015"/>
            </a:solidFill>
            <a:tailEnd type="triangle" w="med" len="med"/>
          </a:ln>
        </p:spPr>
      </p:sp>
      <p:sp>
        <p:nvSpPr>
          <p:cNvPr id="72" name="Freeform 31"/>
          <p:cNvSpPr/>
          <p:nvPr/>
        </p:nvSpPr>
        <p:spPr>
          <a:xfrm>
            <a:off x="5893185" y="2268067"/>
            <a:ext cx="671166" cy="725909"/>
          </a:xfrm>
          <a:custGeom>
            <a:avLst/>
            <a:gdLst>
              <a:gd name="connsiteX0" fmla="*/ 3332 w 6737"/>
              <a:gd name="connsiteY0" fmla="*/ 0 h 8794"/>
              <a:gd name="connsiteX1" fmla="*/ 5691 w 6737"/>
              <a:gd name="connsiteY1" fmla="*/ 7902 h 8794"/>
              <a:gd name="connsiteX2" fmla="*/ 0 w 6737"/>
              <a:gd name="connsiteY2" fmla="*/ 8383 h 8794"/>
              <a:gd name="connsiteX0" fmla="*/ 4724 w 9971"/>
              <a:gd name="connsiteY0" fmla="*/ 0 h 10656"/>
              <a:gd name="connsiteX1" fmla="*/ 8447 w 9971"/>
              <a:gd name="connsiteY1" fmla="*/ 9642 h 10656"/>
              <a:gd name="connsiteX2" fmla="*/ 0 w 9971"/>
              <a:gd name="connsiteY2" fmla="*/ 10189 h 10656"/>
              <a:gd name="connsiteX0" fmla="*/ 4627 w 9890"/>
              <a:gd name="connsiteY0" fmla="*/ 0 h 10000"/>
              <a:gd name="connsiteX1" fmla="*/ 8361 w 9890"/>
              <a:gd name="connsiteY1" fmla="*/ 9048 h 10000"/>
              <a:gd name="connsiteX2" fmla="*/ 0 w 9890"/>
              <a:gd name="connsiteY2" fmla="*/ 9562 h 10000"/>
              <a:gd name="connsiteX0" fmla="*/ 4678 w 8744"/>
              <a:gd name="connsiteY0" fmla="*/ 0 h 9664"/>
              <a:gd name="connsiteX1" fmla="*/ 6989 w 8744"/>
              <a:gd name="connsiteY1" fmla="*/ 8330 h 9664"/>
              <a:gd name="connsiteX2" fmla="*/ 0 w 8744"/>
              <a:gd name="connsiteY2" fmla="*/ 9562 h 9664"/>
              <a:gd name="connsiteX0" fmla="*/ 5350 w 9360"/>
              <a:gd name="connsiteY0" fmla="*/ 0 h 9999"/>
              <a:gd name="connsiteX1" fmla="*/ 7220 w 9360"/>
              <a:gd name="connsiteY1" fmla="*/ 8620 h 9999"/>
              <a:gd name="connsiteX2" fmla="*/ 0 w 9360"/>
              <a:gd name="connsiteY2" fmla="*/ 9894 h 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0" h="9999">
                <a:moveTo>
                  <a:pt x="5350" y="0"/>
                </a:moveTo>
                <a:cubicBezTo>
                  <a:pt x="5350" y="0"/>
                  <a:pt x="12955" y="5535"/>
                  <a:pt x="7220" y="8620"/>
                </a:cubicBezTo>
                <a:cubicBezTo>
                  <a:pt x="3006" y="10401"/>
                  <a:pt x="420" y="9982"/>
                  <a:pt x="0" y="9894"/>
                </a:cubicBezTo>
              </a:path>
            </a:pathLst>
          </a:custGeom>
          <a:ln w="15875">
            <a:solidFill>
              <a:srgbClr val="CB6015"/>
            </a:solidFill>
            <a:tailEnd type="triangle" w="med" len="med"/>
          </a:ln>
        </p:spPr>
      </p:sp>
      <p:sp>
        <p:nvSpPr>
          <p:cNvPr id="18" name="Rectangle 17"/>
          <p:cNvSpPr/>
          <p:nvPr/>
        </p:nvSpPr>
        <p:spPr>
          <a:xfrm>
            <a:off x="4604949" y="2531486"/>
            <a:ext cx="408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 Neue"/>
                <a:cs typeface="Helvetica Neue"/>
              </a:rPr>
              <a:t>Client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5354036" y="1557022"/>
            <a:ext cx="3023186" cy="2519972"/>
            <a:chOff x="1313592" y="4228175"/>
            <a:chExt cx="2101409" cy="20991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5" name="Group 74"/>
            <p:cNvGrpSpPr/>
            <p:nvPr/>
          </p:nvGrpSpPr>
          <p:grpSpPr>
            <a:xfrm>
              <a:off x="1313592" y="4228175"/>
              <a:ext cx="2101409" cy="2099162"/>
              <a:chOff x="1661321" y="4209129"/>
              <a:chExt cx="2101409" cy="2099162"/>
            </a:xfrm>
          </p:grpSpPr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1845617" y="4381662"/>
                <a:ext cx="1748077" cy="1749097"/>
              </a:xfrm>
              <a:prstGeom prst="ellipse">
                <a:avLst/>
              </a:prstGeom>
              <a:noFill/>
              <a:ln w="28575" cmpd="sng">
                <a:solidFill>
                  <a:srgbClr val="CB601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B6015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2507168" y="4209129"/>
                <a:ext cx="372144" cy="372362"/>
              </a:xfrm>
              <a:prstGeom prst="ellipse">
                <a:avLst/>
              </a:prstGeom>
              <a:solidFill>
                <a:srgbClr val="CB6015"/>
              </a:solidFill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15</a:t>
                </a:r>
                <a:endParaRPr lang="en-US" sz="10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2507172" y="5935929"/>
                <a:ext cx="372144" cy="372362"/>
              </a:xfrm>
              <a:prstGeom prst="ellipse">
                <a:avLst/>
              </a:prstGeom>
              <a:solidFill>
                <a:srgbClr val="CB6015"/>
              </a:solidFill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55</a:t>
                </a:r>
                <a:endParaRPr lang="en-US" sz="10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3390586" y="5099180"/>
                <a:ext cx="372144" cy="372362"/>
              </a:xfrm>
              <a:prstGeom prst="ellipse">
                <a:avLst/>
              </a:prstGeom>
              <a:solidFill>
                <a:srgbClr val="CB6015"/>
              </a:solidFill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35</a:t>
                </a:r>
                <a:endParaRPr lang="en-US" sz="10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1661321" y="5099180"/>
                <a:ext cx="372144" cy="372362"/>
              </a:xfrm>
              <a:prstGeom prst="ellipse">
                <a:avLst/>
              </a:prstGeom>
              <a:solidFill>
                <a:srgbClr val="CB6015"/>
              </a:solidFill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75</a:t>
                </a:r>
                <a:endParaRPr lang="en-US" sz="10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561489" y="4521678"/>
              <a:ext cx="366043" cy="366257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85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760701" y="5721709"/>
              <a:ext cx="372144" cy="372362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45</a:t>
              </a:r>
              <a:endParaRPr lang="en-US" sz="2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2800889" y="4521679"/>
              <a:ext cx="372144" cy="372362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25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553607" y="5707735"/>
              <a:ext cx="372144" cy="372362"/>
            </a:xfrm>
            <a:prstGeom prst="ellipse">
              <a:avLst/>
            </a:prstGeom>
            <a:solidFill>
              <a:srgbClr val="CB6015"/>
            </a:solidFill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65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6" name="Title 1"/>
          <p:cNvSpPr txBox="1">
            <a:spLocks/>
          </p:cNvSpPr>
          <p:nvPr/>
        </p:nvSpPr>
        <p:spPr>
          <a:xfrm>
            <a:off x="6259017" y="4258828"/>
            <a:ext cx="1279764" cy="26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ts val="2900"/>
              </a:lnSpc>
              <a:spcBef>
                <a:spcPct val="0"/>
              </a:spcBef>
              <a:buNone/>
              <a:defRPr lang="en-US" sz="2800" b="0" i="0" kern="1200" spc="0" baseline="0" dirty="0" smtClean="0">
                <a:solidFill>
                  <a:srgbClr val="CB6015"/>
                </a:solidFill>
                <a:latin typeface="Roboto Regular"/>
                <a:ea typeface="+mj-ea"/>
                <a:cs typeface="+mj-cs"/>
              </a:defRPr>
            </a:lvl1pPr>
          </a:lstStyle>
          <a:p>
            <a:pPr algn="ctr"/>
            <a:r>
              <a:rPr lang="en-US" sz="1100" b="1" dirty="0" smtClean="0">
                <a:solidFill>
                  <a:srgbClr val="595959"/>
                </a:solidFill>
                <a:latin typeface="Helvetica Neue"/>
                <a:cs typeface="Helvetica Neue"/>
              </a:rPr>
              <a:t>East Data Center</a:t>
            </a:r>
            <a:endParaRPr lang="en-US" sz="1100" dirty="0">
              <a:solidFill>
                <a:srgbClr val="595959"/>
              </a:solidFill>
              <a:latin typeface="Helvetica Neue"/>
              <a:cs typeface="Helvetica Neue"/>
            </a:endParaRPr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1989269" y="4260708"/>
            <a:ext cx="1279764" cy="2653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ts val="2900"/>
              </a:lnSpc>
              <a:spcBef>
                <a:spcPct val="0"/>
              </a:spcBef>
              <a:buNone/>
              <a:defRPr lang="en-US" sz="2800" b="0" i="0" kern="1200" spc="0" baseline="0" dirty="0" smtClean="0">
                <a:solidFill>
                  <a:srgbClr val="CB6015"/>
                </a:solidFill>
                <a:latin typeface="Roboto Regular"/>
                <a:ea typeface="+mj-ea"/>
                <a:cs typeface="+mj-cs"/>
              </a:defRPr>
            </a:lvl1pPr>
          </a:lstStyle>
          <a:p>
            <a:pPr algn="ctr"/>
            <a:r>
              <a:rPr lang="en-US" sz="1100" b="1" dirty="0" smtClean="0">
                <a:solidFill>
                  <a:srgbClr val="595959"/>
                </a:solidFill>
                <a:latin typeface="Helvetica Neue"/>
                <a:cs typeface="Helvetica Neue"/>
              </a:rPr>
              <a:t>West Data Center</a:t>
            </a:r>
            <a:endParaRPr lang="en-US" sz="1100" b="1" dirty="0">
              <a:solidFill>
                <a:srgbClr val="595959"/>
              </a:solidFill>
              <a:latin typeface="Helvetica Neue"/>
              <a:cs typeface="Helvetica Neue"/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1808125" y="772364"/>
            <a:ext cx="45719" cy="2820353"/>
          </a:xfrm>
          <a:prstGeom prst="mathMultiply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96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939384" y="954736"/>
            <a:ext cx="45719" cy="2820353"/>
          </a:xfrm>
          <a:prstGeom prst="mathMultiply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96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45" name="Freeform 17"/>
          <p:cNvSpPr/>
          <p:nvPr/>
        </p:nvSpPr>
        <p:spPr>
          <a:xfrm>
            <a:off x="6307746" y="2260913"/>
            <a:ext cx="611775" cy="1250556"/>
          </a:xfrm>
          <a:custGeom>
            <a:avLst/>
            <a:gdLst>
              <a:gd name="connsiteX0" fmla="*/ 0 w 9068"/>
              <a:gd name="connsiteY0" fmla="*/ 1 h 8556"/>
              <a:gd name="connsiteX1" fmla="*/ 8950 w 9068"/>
              <a:gd name="connsiteY1" fmla="*/ 3294 h 8556"/>
              <a:gd name="connsiteX2" fmla="*/ 281 w 9068"/>
              <a:gd name="connsiteY2" fmla="*/ 8556 h 8556"/>
              <a:gd name="connsiteX0" fmla="*/ 0 w 9124"/>
              <a:gd name="connsiteY0" fmla="*/ 1 h 10000"/>
              <a:gd name="connsiteX1" fmla="*/ 8984 w 9124"/>
              <a:gd name="connsiteY1" fmla="*/ 3790 h 10000"/>
              <a:gd name="connsiteX2" fmla="*/ 310 w 9124"/>
              <a:gd name="connsiteY2" fmla="*/ 10000 h 10000"/>
              <a:gd name="connsiteX0" fmla="*/ 0 w 9179"/>
              <a:gd name="connsiteY0" fmla="*/ 1 h 10000"/>
              <a:gd name="connsiteX1" fmla="*/ 9015 w 9179"/>
              <a:gd name="connsiteY1" fmla="*/ 3730 h 10000"/>
              <a:gd name="connsiteX2" fmla="*/ 340 w 9179"/>
              <a:gd name="connsiteY2" fmla="*/ 10000 h 10000"/>
              <a:gd name="connsiteX0" fmla="*/ 0 w 10000"/>
              <a:gd name="connsiteY0" fmla="*/ 4 h 9943"/>
              <a:gd name="connsiteX1" fmla="*/ 9821 w 10000"/>
              <a:gd name="connsiteY1" fmla="*/ 3673 h 9943"/>
              <a:gd name="connsiteX2" fmla="*/ 370 w 10000"/>
              <a:gd name="connsiteY2" fmla="*/ 9943 h 9943"/>
              <a:gd name="connsiteX0" fmla="*/ 0 w 10000"/>
              <a:gd name="connsiteY0" fmla="*/ 10 h 9885"/>
              <a:gd name="connsiteX1" fmla="*/ 9821 w 10000"/>
              <a:gd name="connsiteY1" fmla="*/ 3579 h 9885"/>
              <a:gd name="connsiteX2" fmla="*/ 370 w 10000"/>
              <a:gd name="connsiteY2" fmla="*/ 9885 h 9885"/>
              <a:gd name="connsiteX0" fmla="*/ 0 w 10000"/>
              <a:gd name="connsiteY0" fmla="*/ 14 h 9943"/>
              <a:gd name="connsiteX1" fmla="*/ 9821 w 10000"/>
              <a:gd name="connsiteY1" fmla="*/ 3564 h 9943"/>
              <a:gd name="connsiteX2" fmla="*/ 370 w 10000"/>
              <a:gd name="connsiteY2" fmla="*/ 9943 h 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9943">
                <a:moveTo>
                  <a:pt x="0" y="14"/>
                </a:moveTo>
                <a:cubicBezTo>
                  <a:pt x="0" y="14"/>
                  <a:pt x="11569" y="-419"/>
                  <a:pt x="9821" y="3564"/>
                </a:cubicBezTo>
                <a:cubicBezTo>
                  <a:pt x="7918" y="7895"/>
                  <a:pt x="370" y="9943"/>
                  <a:pt x="370" y="9943"/>
                </a:cubicBezTo>
              </a:path>
            </a:pathLst>
          </a:custGeom>
          <a:ln w="15875">
            <a:solidFill>
              <a:srgbClr val="CB6015"/>
            </a:solidFill>
            <a:tailEnd type="triangle" w="med" len="med"/>
          </a:ln>
        </p:spPr>
      </p:sp>
      <p:sp>
        <p:nvSpPr>
          <p:cNvPr id="23" name="Freeform 22"/>
          <p:cNvSpPr/>
          <p:nvPr/>
        </p:nvSpPr>
        <p:spPr>
          <a:xfrm>
            <a:off x="2784171" y="1239008"/>
            <a:ext cx="2968111" cy="713718"/>
          </a:xfrm>
          <a:custGeom>
            <a:avLst/>
            <a:gdLst>
              <a:gd name="connsiteX0" fmla="*/ 0 w 3298976"/>
              <a:gd name="connsiteY0" fmla="*/ 426034 h 951624"/>
              <a:gd name="connsiteX1" fmla="*/ 431514 w 3298976"/>
              <a:gd name="connsiteY1" fmla="*/ 179454 h 951624"/>
              <a:gd name="connsiteX2" fmla="*/ 2137024 w 3298976"/>
              <a:gd name="connsiteY2" fmla="*/ 35616 h 951624"/>
              <a:gd name="connsiteX3" fmla="*/ 3184988 w 3298976"/>
              <a:gd name="connsiteY3" fmla="*/ 867823 h 951624"/>
              <a:gd name="connsiteX4" fmla="*/ 3236359 w 3298976"/>
              <a:gd name="connsiteY4" fmla="*/ 908919 h 95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8976" h="951624">
                <a:moveTo>
                  <a:pt x="0" y="426034"/>
                </a:moveTo>
                <a:cubicBezTo>
                  <a:pt x="37671" y="335279"/>
                  <a:pt x="75343" y="244524"/>
                  <a:pt x="431514" y="179454"/>
                </a:cubicBezTo>
                <a:cubicBezTo>
                  <a:pt x="787685" y="114384"/>
                  <a:pt x="1678112" y="-79112"/>
                  <a:pt x="2137024" y="35616"/>
                </a:cubicBezTo>
                <a:cubicBezTo>
                  <a:pt x="2595936" y="150344"/>
                  <a:pt x="3184988" y="867823"/>
                  <a:pt x="3184988" y="867823"/>
                </a:cubicBezTo>
                <a:cubicBezTo>
                  <a:pt x="3368210" y="1013373"/>
                  <a:pt x="3287730" y="929467"/>
                  <a:pt x="3236359" y="908919"/>
                </a:cubicBezTo>
              </a:path>
            </a:pathLst>
          </a:custGeom>
          <a:noFill/>
        </p:spPr>
        <p:txBody>
          <a:bodyPr rtlCol="0" anchor="ctr"/>
          <a:lstStyle/>
          <a:p>
            <a:pPr algn="ctr"/>
            <a:endParaRPr lang="en-US">
              <a:latin typeface="Helvetica Neue"/>
              <a:cs typeface="Helvetica Neue"/>
            </a:endParaRPr>
          </a:p>
        </p:txBody>
      </p:sp>
      <p:sp>
        <p:nvSpPr>
          <p:cNvPr id="55" name="Freeform 13"/>
          <p:cNvSpPr/>
          <p:nvPr/>
        </p:nvSpPr>
        <p:spPr>
          <a:xfrm>
            <a:off x="2784173" y="1557022"/>
            <a:ext cx="2758396" cy="362797"/>
          </a:xfrm>
          <a:custGeom>
            <a:avLst/>
            <a:gdLst/>
            <a:ahLst/>
            <a:cxnLst/>
            <a:rect l="0" t="0" r="r" b="b"/>
            <a:pathLst>
              <a:path w="3811" h="3079">
                <a:moveTo>
                  <a:pt x="0" y="217"/>
                </a:moveTo>
                <a:cubicBezTo>
                  <a:pt x="0" y="217"/>
                  <a:pt x="1399" y="0"/>
                  <a:pt x="2540" y="1233"/>
                </a:cubicBezTo>
                <a:cubicBezTo>
                  <a:pt x="3645" y="2427"/>
                  <a:pt x="3810" y="3078"/>
                  <a:pt x="3810" y="3078"/>
                </a:cubicBezTo>
              </a:path>
            </a:pathLst>
          </a:custGeom>
          <a:ln w="15875">
            <a:solidFill>
              <a:srgbClr val="CB6015"/>
            </a:solidFill>
            <a:tailEnd type="triangle" w="lg" len="sm"/>
          </a:ln>
        </p:spPr>
      </p:sp>
      <p:grpSp>
        <p:nvGrpSpPr>
          <p:cNvPr id="25" name="Group 24"/>
          <p:cNvGrpSpPr/>
          <p:nvPr/>
        </p:nvGrpSpPr>
        <p:grpSpPr>
          <a:xfrm>
            <a:off x="1097976" y="1576719"/>
            <a:ext cx="3023186" cy="2519972"/>
            <a:chOff x="993409" y="2198369"/>
            <a:chExt cx="3360190" cy="33599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8102" y="2474529"/>
              <a:ext cx="2795206" cy="2799641"/>
            </a:xfrm>
            <a:prstGeom prst="ellipse">
              <a:avLst/>
            </a:prstGeom>
            <a:noFill/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CB6015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2345933" y="2198369"/>
              <a:ext cx="595065" cy="596010"/>
            </a:xfrm>
            <a:prstGeom prst="ellipse">
              <a:avLst/>
            </a:prstGeom>
            <a:solidFill>
              <a:schemeClr val="accent6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"/>
                  <a:cs typeface="Helvetica Neue"/>
                </a:rPr>
                <a:t>10</a:t>
              </a: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345940" y="4962321"/>
              <a:ext cx="595065" cy="596010"/>
            </a:xfrm>
            <a:prstGeom prst="ellipse">
              <a:avLst/>
            </a:prstGeom>
            <a:solidFill>
              <a:schemeClr val="accent6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50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3758534" y="3623003"/>
              <a:ext cx="595065" cy="596010"/>
            </a:xfrm>
            <a:prstGeom prst="ellipse">
              <a:avLst/>
            </a:prstGeom>
            <a:solidFill>
              <a:schemeClr val="accent6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30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993409" y="3623003"/>
              <a:ext cx="595065" cy="596010"/>
            </a:xfrm>
            <a:prstGeom prst="ellipse">
              <a:avLst/>
            </a:prstGeom>
            <a:solidFill>
              <a:schemeClr val="accent6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70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389801" y="2668156"/>
              <a:ext cx="585309" cy="586238"/>
            </a:xfrm>
            <a:prstGeom prst="ellipse">
              <a:avLst/>
            </a:prstGeom>
            <a:solidFill>
              <a:schemeClr val="accent6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80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3307362" y="4588950"/>
              <a:ext cx="595065" cy="596010"/>
            </a:xfrm>
            <a:prstGeom prst="ellipse">
              <a:avLst/>
            </a:prstGeom>
            <a:solidFill>
              <a:schemeClr val="accent6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40</a:t>
              </a:r>
              <a:endParaRPr lang="en-US" sz="2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3371623" y="2668158"/>
              <a:ext cx="595065" cy="596010"/>
            </a:xfrm>
            <a:prstGeom prst="ellipse">
              <a:avLst/>
            </a:prstGeom>
            <a:solidFill>
              <a:schemeClr val="accent6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20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377198" y="4566583"/>
              <a:ext cx="595065" cy="596010"/>
            </a:xfrm>
            <a:prstGeom prst="ellipse">
              <a:avLst/>
            </a:prstGeom>
            <a:solidFill>
              <a:schemeClr val="accent6"/>
            </a:solidFill>
            <a:ln w="285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"/>
                  <a:cs typeface="Helvetica Neue"/>
                </a:rPr>
                <a:t>60</a:t>
              </a:r>
              <a:endParaRPr lang="en-US" sz="10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9" name="Freeform 13"/>
          <p:cNvSpPr/>
          <p:nvPr/>
        </p:nvSpPr>
        <p:spPr>
          <a:xfrm>
            <a:off x="1223772" y="1099087"/>
            <a:ext cx="4199826" cy="768836"/>
          </a:xfrm>
          <a:custGeom>
            <a:avLst/>
            <a:gdLst>
              <a:gd name="connsiteX0" fmla="*/ 0 w 9878"/>
              <a:gd name="connsiteY0" fmla="*/ 33 h 9429"/>
              <a:gd name="connsiteX1" fmla="*/ 6546 w 9878"/>
              <a:gd name="connsiteY1" fmla="*/ 3437 h 9429"/>
              <a:gd name="connsiteX2" fmla="*/ 9878 w 9878"/>
              <a:gd name="connsiteY2" fmla="*/ 9429 h 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78" h="9429">
                <a:moveTo>
                  <a:pt x="0" y="33"/>
                </a:moveTo>
                <a:cubicBezTo>
                  <a:pt x="0" y="33"/>
                  <a:pt x="3552" y="-568"/>
                  <a:pt x="6546" y="3437"/>
                </a:cubicBezTo>
                <a:cubicBezTo>
                  <a:pt x="9445" y="7314"/>
                  <a:pt x="9878" y="9429"/>
                  <a:pt x="9878" y="9429"/>
                </a:cubicBezTo>
              </a:path>
            </a:pathLst>
          </a:custGeom>
          <a:ln w="15875">
            <a:solidFill>
              <a:srgbClr val="CB6015"/>
            </a:solidFill>
            <a:tailEnd type="triangle" w="lg" len="sm"/>
          </a:ln>
        </p:spPr>
      </p:sp>
      <p:sp>
        <p:nvSpPr>
          <p:cNvPr id="4" name="TextBox 3"/>
          <p:cNvSpPr txBox="1"/>
          <p:nvPr/>
        </p:nvSpPr>
        <p:spPr>
          <a:xfrm>
            <a:off x="2066871" y="2640497"/>
            <a:ext cx="1279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595959"/>
                </a:solidFill>
                <a:latin typeface="Helvetica Neue"/>
                <a:cs typeface="Helvetica Neue"/>
              </a:rPr>
              <a:t>Data Center Outage Occurs</a:t>
            </a:r>
            <a:endParaRPr lang="en-US" sz="1400" dirty="0">
              <a:solidFill>
                <a:srgbClr val="595959"/>
              </a:solidFill>
              <a:latin typeface="Helvetica Neue"/>
              <a:cs typeface="Helvetica Neue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72453" y="1049877"/>
            <a:ext cx="312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595959"/>
                </a:solidFill>
                <a:latin typeface="Helvetica Neue"/>
                <a:cs typeface="Helvetica Neue"/>
              </a:rPr>
              <a:t>No interruption to the business</a:t>
            </a:r>
            <a:endParaRPr lang="en-US" sz="1400" dirty="0">
              <a:solidFill>
                <a:srgbClr val="595959"/>
              </a:solidFill>
              <a:latin typeface="Helvetica Neue"/>
              <a:cs typeface="Helvetica Neue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00026"/>
            <a:ext cx="7544153" cy="36933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Out-of-the-box multi data center support</a:t>
            </a:r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563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6322" y="325145"/>
            <a:ext cx="8417254" cy="519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Play With Consistency in the </a:t>
            </a:r>
            <a:r>
              <a:rPr lang="en-US" smtClean="0"/>
              <a:t>Shared Cluster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0999" y="844258"/>
            <a:ext cx="8417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CQLSH: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TRACING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CONSISTENCY 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Run a query – How fast did it complete?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CONSISTENCY LOCAL_ONE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Run a query again – Now how fast did it complete?</a:t>
            </a:r>
          </a:p>
          <a:p>
            <a:pPr lvl="1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858" y="2937139"/>
            <a:ext cx="84172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Let’s start taking down nodes: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service dse stop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Or we can use </a:t>
            </a:r>
            <a:r>
              <a:rPr lang="en-US" sz="16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OpsCenter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Now change consistency and try queries at different levels: ALL, LOCAL_QUORUM, LOCAL_ONE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2" y="79456"/>
            <a:ext cx="7544153" cy="519113"/>
          </a:xfrm>
        </p:spPr>
        <p:txBody>
          <a:bodyPr>
            <a:normAutofit/>
          </a:bodyPr>
          <a:lstStyle/>
          <a:p>
            <a:r>
              <a:rPr lang="en-US" dirty="0" smtClean="0"/>
              <a:t>Let’s </a:t>
            </a:r>
            <a:r>
              <a:rPr lang="en-US" dirty="0"/>
              <a:t>E</a:t>
            </a:r>
            <a:r>
              <a:rPr lang="en-US" dirty="0" smtClean="0"/>
              <a:t>xplore DSE Search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1625" y="2108451"/>
            <a:ext cx="45833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No ETL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Automatic indexing of data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Fuzzy, faceted, geospatial, and text </a:t>
            </a:r>
          </a:p>
          <a:p>
            <a:r>
              <a:rPr lang="en-US" dirty="0" smtClean="0">
                <a:latin typeface="Helvetica"/>
                <a:cs typeface="Helvetica"/>
              </a:rPr>
              <a:t>     searches on Cassandra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Cassandra benefits (scaling, availability)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Helvetica"/>
                <a:cs typeface="Helvetica"/>
              </a:rPr>
              <a:t>Solr</a:t>
            </a:r>
            <a:r>
              <a:rPr lang="en-US" dirty="0" smtClean="0">
                <a:latin typeface="Helvetica"/>
                <a:cs typeface="Helvetica"/>
              </a:rPr>
              <a:t> embedded in CQL!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Easy to get started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939" y="938012"/>
            <a:ext cx="8036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“I want to search by more indexes!” </a:t>
            </a:r>
            <a:endParaRPr lang="en-US" dirty="0">
              <a:latin typeface="Helvetica Light"/>
              <a:cs typeface="Helvetica Light"/>
            </a:endParaRPr>
          </a:p>
          <a:p>
            <a:r>
              <a:rPr lang="en-US" dirty="0" smtClean="0">
                <a:latin typeface="Helvetica Light"/>
                <a:cs typeface="Helvetica Light"/>
              </a:rPr>
              <a:t>                  “Sometimes I don’t know what I’m searching for…”</a:t>
            </a:r>
          </a:p>
          <a:p>
            <a:r>
              <a:rPr lang="en-US" dirty="0">
                <a:latin typeface="Helvetica Light"/>
                <a:cs typeface="Helvetica Light"/>
              </a:rPr>
              <a:t> </a:t>
            </a:r>
            <a:r>
              <a:rPr lang="en-US" dirty="0" smtClean="0">
                <a:latin typeface="Helvetica Light"/>
                <a:cs typeface="Helvetica Light"/>
              </a:rPr>
              <a:t>   “I want to simplify my stack and eliminate the need for another data store.” </a:t>
            </a:r>
            <a:endParaRPr lang="en-US" dirty="0">
              <a:latin typeface="Helvetica Light"/>
              <a:cs typeface="Helvetica Light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504959" y="1869551"/>
          <a:ext cx="4914807" cy="297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5" y="4386885"/>
            <a:ext cx="3897528" cy="218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4893"/>
            <a:ext cx="9144000" cy="1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5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or functionality…it’s your choice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51" y="1255470"/>
            <a:ext cx="5882054" cy="3069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2051" y="4479028"/>
            <a:ext cx="466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</a:t>
            </a:r>
            <a:r>
              <a:rPr lang="en-US" dirty="0" err="1" smtClean="0"/>
              <a:t>Denormalize</a:t>
            </a:r>
            <a:r>
              <a:rPr lang="en-US" dirty="0" smtClean="0"/>
              <a:t> and use CQL when you can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62" y="191233"/>
            <a:ext cx="7544153" cy="3693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Indexing the Data for Search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Confidential</a:t>
            </a:r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24</a:t>
            </a:fld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36478" y="914400"/>
            <a:ext cx="8821003" cy="40878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the </a:t>
            </a:r>
            <a:r>
              <a:rPr lang="en-US" dirty="0" err="1" smtClean="0"/>
              <a:t>Solr</a:t>
            </a:r>
            <a:r>
              <a:rPr lang="en-US" dirty="0" smtClean="0"/>
              <a:t> 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 smtClean="0"/>
              <a:t>dsetool</a:t>
            </a:r>
            <a:r>
              <a:rPr lang="en-US" sz="1600" dirty="0" smtClean="0"/>
              <a:t> </a:t>
            </a:r>
            <a:r>
              <a:rPr lang="en-US" sz="1600" dirty="0" err="1" smtClean="0"/>
              <a:t>create_core</a:t>
            </a:r>
            <a:r>
              <a:rPr lang="en-US" sz="1600" dirty="0" smtClean="0"/>
              <a:t> &lt;your </a:t>
            </a:r>
            <a:r>
              <a:rPr lang="en-US" sz="1600" dirty="0" err="1" smtClean="0"/>
              <a:t>keyspace</a:t>
            </a:r>
            <a:r>
              <a:rPr lang="en-US" sz="1600" dirty="0" smtClean="0"/>
              <a:t>&gt;.&lt;your table&gt; </a:t>
            </a:r>
            <a:r>
              <a:rPr lang="en-US" sz="1600" dirty="0" err="1" smtClean="0"/>
              <a:t>generateResources</a:t>
            </a:r>
            <a:r>
              <a:rPr lang="en-US" sz="1600" dirty="0" smtClean="0"/>
              <a:t>=true </a:t>
            </a:r>
            <a:r>
              <a:rPr lang="en-US" sz="1600" dirty="0" err="1" smtClean="0"/>
              <a:t>reindex</a:t>
            </a:r>
            <a:r>
              <a:rPr lang="en-US" sz="1600" dirty="0" smtClean="0"/>
              <a:t>=true</a:t>
            </a:r>
            <a:endParaRPr lang="en-US" sz="1600" dirty="0"/>
          </a:p>
          <a:p>
            <a:endParaRPr lang="en-US" sz="1050" dirty="0"/>
          </a:p>
          <a:p>
            <a:r>
              <a:rPr lang="en-US" sz="2400" dirty="0" smtClean="0"/>
              <a:t>Let’s do some searching: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 smtClean="0"/>
              <a:t>SELECT * FROM </a:t>
            </a:r>
            <a:r>
              <a:rPr lang="en-US" sz="1050" dirty="0" err="1" smtClean="0"/>
              <a:t>marcselwan.holiday_wishlist</a:t>
            </a:r>
            <a:r>
              <a:rPr lang="en-US" sz="1050" dirty="0" smtClean="0"/>
              <a:t> WHERE </a:t>
            </a:r>
            <a:r>
              <a:rPr lang="en-US" sz="1050" dirty="0" err="1" smtClean="0"/>
              <a:t>solr_query</a:t>
            </a:r>
            <a:r>
              <a:rPr lang="en-US" sz="1050" dirty="0" smtClean="0"/>
              <a:t>=‘{“</a:t>
            </a:r>
            <a:r>
              <a:rPr lang="en-US" sz="1050" dirty="0" err="1" smtClean="0"/>
              <a:t>q”:”column</a:t>
            </a:r>
            <a:r>
              <a:rPr lang="en-US" sz="1050" dirty="0" smtClean="0"/>
              <a:t>:*”}’;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50" dirty="0"/>
              <a:t>SELECT * FROM </a:t>
            </a:r>
            <a:r>
              <a:rPr lang="en-US" sz="1050" dirty="0" err="1" smtClean="0"/>
              <a:t>marcselwan.holiday_wishlist</a:t>
            </a:r>
            <a:r>
              <a:rPr lang="en-US" sz="1050" dirty="0" smtClean="0"/>
              <a:t> </a:t>
            </a:r>
            <a:r>
              <a:rPr lang="en-US" sz="1050" dirty="0"/>
              <a:t>WHERE </a:t>
            </a:r>
            <a:r>
              <a:rPr lang="en-US" sz="1050" dirty="0" err="1"/>
              <a:t>solr_query</a:t>
            </a:r>
            <a:r>
              <a:rPr lang="en-US" sz="1050" dirty="0"/>
              <a:t>='{"q</a:t>
            </a:r>
            <a:r>
              <a:rPr lang="en-US" sz="1050" dirty="0" smtClean="0"/>
              <a:t>":”</a:t>
            </a:r>
            <a:r>
              <a:rPr lang="en-US" sz="1050" dirty="0" err="1" smtClean="0"/>
              <a:t>name:rachel</a:t>
            </a:r>
            <a:r>
              <a:rPr lang="en-US" sz="1050" dirty="0" smtClean="0"/>
              <a:t>", </a:t>
            </a:r>
            <a:r>
              <a:rPr lang="en-US" sz="1050" dirty="0"/>
              <a:t>"</a:t>
            </a:r>
            <a:r>
              <a:rPr lang="en-US" sz="1050" dirty="0" err="1"/>
              <a:t>fq</a:t>
            </a:r>
            <a:r>
              <a:rPr lang="en-US" sz="1050" dirty="0" smtClean="0"/>
              <a:t>":”</a:t>
            </a:r>
            <a:r>
              <a:rPr lang="en-US" sz="1050" dirty="0" err="1" smtClean="0"/>
              <a:t>url</a:t>
            </a:r>
            <a:r>
              <a:rPr lang="en-US" sz="1050" dirty="0" smtClean="0"/>
              <a:t>:*</a:t>
            </a:r>
            <a:r>
              <a:rPr lang="en-US" sz="1050" dirty="0" err="1" smtClean="0"/>
              <a:t>ador</a:t>
            </a:r>
            <a:r>
              <a:rPr lang="en-US" sz="1050" dirty="0" smtClean="0"/>
              <a:t>*", </a:t>
            </a:r>
            <a:r>
              <a:rPr lang="en-US" sz="1050" dirty="0"/>
              <a:t>"sort</a:t>
            </a:r>
            <a:r>
              <a:rPr lang="en-US" sz="1050" dirty="0" smtClean="0"/>
              <a:t>":”</a:t>
            </a:r>
            <a:r>
              <a:rPr lang="en-US" sz="1050" dirty="0" err="1" smtClean="0"/>
              <a:t>product:asc</a:t>
            </a:r>
            <a:r>
              <a:rPr lang="en-US" sz="1050" dirty="0" smtClean="0"/>
              <a:t>"}’;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/>
          </a:p>
          <a:p>
            <a:r>
              <a:rPr lang="en-US" sz="2400" dirty="0" smtClean="0"/>
              <a:t>Some of the types of searches you can do:</a:t>
            </a:r>
            <a:endParaRPr lang="en-US" sz="105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q: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err="1"/>
              <a:t>fq</a:t>
            </a:r>
            <a:r>
              <a:rPr lang="en-US" sz="12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facet: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!join: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!</a:t>
            </a:r>
            <a:r>
              <a:rPr lang="en-US" sz="1200" dirty="0" err="1"/>
              <a:t>geofilt</a:t>
            </a: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sort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AND/OR</a:t>
            </a:r>
          </a:p>
          <a:p>
            <a:endParaRPr lang="en-US" sz="1050" dirty="0"/>
          </a:p>
          <a:p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829" y="1081924"/>
            <a:ext cx="7821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“q”: for general queries. Used for fuzzy searches. You can use ‘*’ for fuzzy searches</a:t>
            </a:r>
          </a:p>
          <a:p>
            <a:r>
              <a:rPr lang="en-US" dirty="0" smtClean="0"/>
              <a:t>Example: “q”: “</a:t>
            </a:r>
            <a:r>
              <a:rPr lang="en-US" dirty="0" err="1" smtClean="0"/>
              <a:t>title:Noir</a:t>
            </a:r>
            <a:r>
              <a:rPr lang="en-US" dirty="0"/>
              <a:t>*</a:t>
            </a:r>
            <a:r>
              <a:rPr lang="en-US" smtClean="0"/>
              <a:t>”</a:t>
            </a:r>
            <a:endParaRPr lang="en-US" dirty="0" smtClean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“Give me all the titles that contain “Noir”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6531" y="3120128"/>
            <a:ext cx="7807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fq</a:t>
            </a:r>
            <a:r>
              <a:rPr lang="en-US" dirty="0"/>
              <a:t>”: for </a:t>
            </a:r>
            <a:r>
              <a:rPr lang="en-US" dirty="0" smtClean="0"/>
              <a:t>more specific searches. Filtered items are cached for extra performance! </a:t>
            </a:r>
          </a:p>
          <a:p>
            <a:r>
              <a:rPr lang="en-US" dirty="0"/>
              <a:t>Example: </a:t>
            </a:r>
            <a:r>
              <a:rPr lang="en-US" dirty="0" smtClean="0"/>
              <a:t>“</a:t>
            </a:r>
            <a:r>
              <a:rPr lang="en-US" dirty="0" err="1" smtClean="0"/>
              <a:t>fq</a:t>
            </a:r>
            <a:r>
              <a:rPr lang="en-US" dirty="0"/>
              <a:t>”: </a:t>
            </a:r>
            <a:r>
              <a:rPr lang="en-US" dirty="0" smtClean="0"/>
              <a:t>“</a:t>
            </a:r>
            <a:r>
              <a:rPr lang="en-US" dirty="0" err="1" smtClean="0"/>
              <a:t>categories:horror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“Filter by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categories that are “horror”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 and Joins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829" y="1081924"/>
            <a:ext cx="6568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“facet”: For finding the occurrences of things related to your queries</a:t>
            </a:r>
          </a:p>
          <a:p>
            <a:r>
              <a:rPr lang="en-US" dirty="0" smtClean="0"/>
              <a:t>Example: “facet”: {“field: “categories ”}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“What categories contain ‘X’?”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6531" y="3120128"/>
            <a:ext cx="85994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“!join”: For filtering based on indexes of another table. Must have the same partition keys!</a:t>
            </a:r>
          </a:p>
          <a:p>
            <a:r>
              <a:rPr lang="en-US" dirty="0" smtClean="0"/>
              <a:t>Example: “"</a:t>
            </a:r>
            <a:r>
              <a:rPr lang="en-US" dirty="0" err="1"/>
              <a:t>fq</a:t>
            </a:r>
            <a:r>
              <a:rPr lang="en-US" dirty="0"/>
              <a:t>":"{!join from=</a:t>
            </a:r>
            <a:r>
              <a:rPr lang="en-US" dirty="0" err="1"/>
              <a:t>asin</a:t>
            </a:r>
            <a:r>
              <a:rPr lang="en-US" dirty="0"/>
              <a:t> to=</a:t>
            </a:r>
            <a:r>
              <a:rPr lang="en-US" dirty="0" err="1"/>
              <a:t>asin</a:t>
            </a:r>
            <a:r>
              <a:rPr lang="en-US" dirty="0"/>
              <a:t> force=true </a:t>
            </a:r>
            <a:r>
              <a:rPr lang="en-US" dirty="0" err="1" smtClean="0"/>
              <a:t>fromIndex</a:t>
            </a:r>
            <a:r>
              <a:rPr lang="en-US" dirty="0" smtClean="0"/>
              <a:t>=</a:t>
            </a:r>
            <a:r>
              <a:rPr lang="en-US" dirty="0" err="1" smtClean="0"/>
              <a:t>amazon.clicks</a:t>
            </a:r>
            <a:r>
              <a:rPr lang="en-US" dirty="0" smtClean="0"/>
              <a:t>}</a:t>
            </a:r>
            <a:r>
              <a:rPr lang="en-US" dirty="0" err="1" smtClean="0"/>
              <a:t>country:US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“Filter by the country field from the table clicks where country=US”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6876" y="3266712"/>
            <a:ext cx="5220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is the time to run </a:t>
            </a:r>
            <a:r>
              <a:rPr lang="en-US" dirty="0" err="1" smtClean="0"/>
              <a:t>create_core.sh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Let’s jump into the </a:t>
            </a:r>
            <a:r>
              <a:rPr lang="en-US" dirty="0" err="1" smtClean="0"/>
              <a:t>Solr</a:t>
            </a:r>
            <a:r>
              <a:rPr lang="en-US" dirty="0" smtClean="0"/>
              <a:t> UI and see what’s happening.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1829" y="1081924"/>
            <a:ext cx="6878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“!</a:t>
            </a:r>
            <a:r>
              <a:rPr lang="en-US" dirty="0" err="1" smtClean="0"/>
              <a:t>geofilt</a:t>
            </a:r>
            <a:r>
              <a:rPr lang="en-US" dirty="0" smtClean="0"/>
              <a:t>”: For finding differences in distances. </a:t>
            </a:r>
          </a:p>
          <a:p>
            <a:r>
              <a:rPr lang="en-US" dirty="0" smtClean="0"/>
              <a:t>Example</a:t>
            </a:r>
            <a:r>
              <a:rPr lang="en-US" dirty="0"/>
              <a:t>: "</a:t>
            </a:r>
            <a:r>
              <a:rPr lang="en-US" dirty="0" err="1"/>
              <a:t>fq</a:t>
            </a:r>
            <a:r>
              <a:rPr lang="en-US" dirty="0"/>
              <a:t>":"+{!</a:t>
            </a:r>
            <a:r>
              <a:rPr lang="en-US" dirty="0" err="1"/>
              <a:t>geofilt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=\"37.7484,-122.4156\" </a:t>
            </a:r>
            <a:r>
              <a:rPr lang="en-US" dirty="0" err="1"/>
              <a:t>sfield</a:t>
            </a:r>
            <a:r>
              <a:rPr lang="en-US" dirty="0"/>
              <a:t>=location d=1</a:t>
            </a:r>
            <a:r>
              <a:rPr lang="en-US" dirty="0" smtClean="0"/>
              <a:t>}"}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“Filter all results within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 1KM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diameter from X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kick it up a notch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Confidential</a:t>
            </a:r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28</a:t>
            </a:fld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441" y="2324124"/>
            <a:ext cx="7979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can’t manually insert data enough to make this interesting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65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Clickstream 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65000"/>
                  </a:prstClr>
                </a:solidFill>
              </a:rPr>
              <a:t>Confidential</a:t>
            </a:r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>
                <a:solidFill>
                  <a:prstClr val="white">
                    <a:lumMod val="65000"/>
                  </a:prstClr>
                </a:solidFill>
              </a:rPr>
              <a:pPr/>
              <a:t>29</a:t>
            </a:fld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5992" y="831408"/>
            <a:ext cx="7623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Tables</a:t>
            </a:r>
            <a:r>
              <a:rPr lang="en-US" dirty="0" smtClean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metadata: contains raw data including ‘also bought’ and categories’ and ‘price’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clicks: contains clickstream data including location information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5992" y="1847071"/>
            <a:ext cx="8212015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SELECT * FROM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amazon.metadata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WHERE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solr_query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='{"q":"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title:Noir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~", 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fq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":"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categories:Books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", 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sort":"title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asc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"}' limit 10; </a:t>
            </a:r>
            <a:endParaRPr lang="en-US" sz="13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3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SELECT * FROM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amazon.metadata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WHERE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solr_query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='{"q":"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title:Noir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~", "facet":{"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field":"categories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"}}' limit 10; </a:t>
            </a:r>
            <a:endParaRPr lang="en-US" sz="13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3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SELECT * FROM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amazon.clicks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WHERE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solr_query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='{"q":"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asin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:*", 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fq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":"+{!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geofilt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pt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=\"37.7484,-122.4156\"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sfield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=location d=1}"}' limit 10; </a:t>
            </a:r>
            <a:endParaRPr lang="en-US" sz="13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3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SELECT * FROM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amazon.metadata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WHERE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solr_query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='{"q":"*:*", 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fq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":"{!join from=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asin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to=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asin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force=true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fromIndex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=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amazon.clicks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}area_code:415"}' limit 5; </a:t>
            </a:r>
            <a:endParaRPr lang="en-US" sz="13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3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SELECT * FROM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amazon.metadata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WHERE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solr_query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='{"q":"*:*", "facet":{"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field":"categories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"}, "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fq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":"{!join from=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asin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to=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asin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 force=true 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fromIndex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=</a:t>
            </a:r>
            <a:r>
              <a:rPr lang="en-US" sz="1300" dirty="0" err="1">
                <a:latin typeface="Helvetica" charset="0"/>
                <a:ea typeface="Helvetica" charset="0"/>
                <a:cs typeface="Helvetica" charset="0"/>
              </a:rPr>
              <a:t>amazon.clicks</a:t>
            </a: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>}area_code:415"}' limit 5;</a:t>
            </a:r>
            <a:br>
              <a:rPr lang="en-US" sz="13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13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300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1300" dirty="0">
                <a:latin typeface="Helvetica" charset="0"/>
                <a:ea typeface="Helvetica" charset="0"/>
                <a:cs typeface="Helvetica" charset="0"/>
              </a:rPr>
            </a:br>
            <a:endParaRPr lang="en-US" sz="13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355350" y="310078"/>
            <a:ext cx="8699014" cy="430887"/>
          </a:xfrm>
        </p:spPr>
        <p:txBody>
          <a:bodyPr wrap="square">
            <a:spAutoFit/>
          </a:bodyPr>
          <a:lstStyle/>
          <a:p>
            <a:r>
              <a:rPr lang="en-US" sz="2800" dirty="0" smtClean="0"/>
              <a:t>The DataStax Family</a:t>
            </a:r>
            <a:endParaRPr lang="en-US" sz="2800" dirty="0"/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12" y="916918"/>
            <a:ext cx="4047133" cy="39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1520"/>
    </mc:Choice>
    <mc:Fallback xmlns="">
      <p:transition xmlns:p14="http://schemas.microsoft.com/office/powerpoint/2010/main" advTm="21152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2" y="79456"/>
            <a:ext cx="7544153" cy="519113"/>
          </a:xfrm>
        </p:spPr>
        <p:txBody>
          <a:bodyPr>
            <a:normAutofit/>
          </a:bodyPr>
          <a:lstStyle/>
          <a:p>
            <a:r>
              <a:rPr lang="en-US" dirty="0"/>
              <a:t>We’ve got Spark, too!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625" y="2108451"/>
            <a:ext cx="46538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No ETL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Cache datasets in memory – Fast!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Automatic leader/worker election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Very developer friendly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Stream processing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Cassandra benefits (scaling, availability)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939" y="938012"/>
            <a:ext cx="6457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“I want to do processing on data before it hits Cassandra.” </a:t>
            </a:r>
            <a:endParaRPr lang="en-US" dirty="0">
              <a:latin typeface="Helvetica Light"/>
              <a:cs typeface="Helvetica Light"/>
            </a:endParaRPr>
          </a:p>
          <a:p>
            <a:r>
              <a:rPr lang="en-US" dirty="0" smtClean="0">
                <a:latin typeface="Helvetica Light"/>
                <a:cs typeface="Helvetica Light"/>
              </a:rPr>
              <a:t>                  “I need my sums, </a:t>
            </a:r>
            <a:r>
              <a:rPr lang="en-US" dirty="0" err="1" smtClean="0">
                <a:latin typeface="Helvetica Light"/>
                <a:cs typeface="Helvetica Light"/>
              </a:rPr>
              <a:t>avgs</a:t>
            </a:r>
            <a:r>
              <a:rPr lang="en-US" dirty="0" smtClean="0">
                <a:latin typeface="Helvetica Light"/>
                <a:cs typeface="Helvetica Light"/>
              </a:rPr>
              <a:t>, group </a:t>
            </a:r>
            <a:r>
              <a:rPr lang="en-US" dirty="0" err="1" smtClean="0">
                <a:latin typeface="Helvetica Light"/>
                <a:cs typeface="Helvetica Light"/>
              </a:rPr>
              <a:t>by’s</a:t>
            </a:r>
            <a:r>
              <a:rPr lang="en-US" dirty="0" smtClean="0">
                <a:latin typeface="Helvetica Light"/>
                <a:cs typeface="Helvetica Light"/>
              </a:rPr>
              <a:t> ETC.”</a:t>
            </a:r>
          </a:p>
          <a:p>
            <a:r>
              <a:rPr lang="en-US" dirty="0">
                <a:latin typeface="Helvetica Light"/>
                <a:cs typeface="Helvetica Light"/>
              </a:rPr>
              <a:t> </a:t>
            </a:r>
            <a:r>
              <a:rPr lang="en-US" dirty="0" smtClean="0">
                <a:latin typeface="Helvetica Light"/>
                <a:cs typeface="Helvetica Light"/>
              </a:rPr>
              <a:t>   “I want to run real-time analytics on my Cassandra data.” </a:t>
            </a:r>
            <a:endParaRPr lang="en-US" dirty="0">
              <a:latin typeface="Helvetica Light"/>
              <a:cs typeface="Helvetica Light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3732861"/>
              </p:ext>
            </p:extLst>
          </p:nvPr>
        </p:nvGraphicFramePr>
        <p:xfrm>
          <a:off x="4229193" y="1913093"/>
          <a:ext cx="4914807" cy="297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885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Familiar Territory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play with some </a:t>
            </a:r>
            <a:r>
              <a:rPr lang="en-US" dirty="0" err="1" smtClean="0"/>
              <a:t>SparkSQL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700" dirty="0"/>
              <a:t>dse spark --</a:t>
            </a:r>
            <a:r>
              <a:rPr lang="en-US" sz="1700" dirty="0" err="1"/>
              <a:t>conf</a:t>
            </a:r>
            <a:r>
              <a:rPr lang="en-US" sz="1700" dirty="0"/>
              <a:t> </a:t>
            </a:r>
            <a:r>
              <a:rPr lang="en-US" sz="1700" dirty="0" err="1"/>
              <a:t>spark.ui.port</a:t>
            </a:r>
            <a:r>
              <a:rPr lang="en-US" sz="1700" dirty="0"/>
              <a:t>=&lt;number&gt; --</a:t>
            </a:r>
            <a:r>
              <a:rPr lang="en-US" sz="1700" dirty="0" err="1"/>
              <a:t>conf</a:t>
            </a:r>
            <a:r>
              <a:rPr lang="en-US" sz="1700" dirty="0"/>
              <a:t> </a:t>
            </a:r>
            <a:r>
              <a:rPr lang="en-US" sz="1700" dirty="0" err="1"/>
              <a:t>spark.cores.max</a:t>
            </a:r>
            <a:r>
              <a:rPr lang="en-US" sz="1700" dirty="0"/>
              <a:t>=2</a:t>
            </a:r>
          </a:p>
          <a:p>
            <a:r>
              <a:rPr lang="en-US" dirty="0" smtClean="0"/>
              <a:t>Try some of those CQL commands you learned earlier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use &lt;your </a:t>
            </a:r>
            <a:r>
              <a:rPr lang="en-US" dirty="0" err="1" smtClean="0"/>
              <a:t>keysapce</a:t>
            </a:r>
            <a:r>
              <a:rPr lang="en-US" dirty="0" smtClean="0"/>
              <a:t>&gt;;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SELECT * FROM &lt;your table&gt;;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SELECT * FROM &lt;your table&gt; WHERE…;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Notice any differences?</a:t>
            </a:r>
          </a:p>
          <a:p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5525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explore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use amazon;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SELECT sum(price</a:t>
            </a:r>
            <a:r>
              <a:rPr lang="en-US" dirty="0"/>
              <a:t>) </a:t>
            </a:r>
            <a:r>
              <a:rPr lang="en-US" dirty="0" smtClean="0"/>
              <a:t>FROM metadata;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dirty="0" err="1"/>
              <a:t>m.title</a:t>
            </a:r>
            <a:r>
              <a:rPr lang="en-US" dirty="0"/>
              <a:t>, </a:t>
            </a:r>
            <a:r>
              <a:rPr lang="en-US" dirty="0" err="1"/>
              <a:t>c.city</a:t>
            </a:r>
            <a:r>
              <a:rPr lang="en-US" dirty="0"/>
              <a:t> FROM metadata m JOIN clicks c ON </a:t>
            </a:r>
            <a:r>
              <a:rPr lang="en-US" dirty="0" err="1"/>
              <a:t>m.asin</a:t>
            </a:r>
            <a:r>
              <a:rPr lang="en-US" dirty="0"/>
              <a:t>=</a:t>
            </a:r>
            <a:r>
              <a:rPr lang="en-US" dirty="0" err="1"/>
              <a:t>c.asin</a:t>
            </a:r>
            <a:r>
              <a:rPr lang="en-US" dirty="0" smtClean="0"/>
              <a:t>;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SELECT </a:t>
            </a:r>
            <a:r>
              <a:rPr lang="en-US" dirty="0" err="1" smtClean="0"/>
              <a:t>asin</a:t>
            </a:r>
            <a:r>
              <a:rPr lang="en-US" dirty="0"/>
              <a:t>, sum(price) </a:t>
            </a:r>
            <a:r>
              <a:rPr lang="en-US" dirty="0" smtClean="0"/>
              <a:t>AS </a:t>
            </a:r>
            <a:r>
              <a:rPr lang="en-US" dirty="0" err="1" smtClean="0"/>
              <a:t>max_price</a:t>
            </a:r>
            <a:r>
              <a:rPr lang="en-US" dirty="0" smtClean="0"/>
              <a:t> FROM metadata GROUP BY </a:t>
            </a:r>
            <a:r>
              <a:rPr lang="en-US" dirty="0" err="1" smtClean="0"/>
              <a:t>asin</a:t>
            </a:r>
            <a:r>
              <a:rPr lang="en-US" dirty="0" smtClean="0"/>
              <a:t> ORDER BY </a:t>
            </a:r>
            <a:r>
              <a:rPr lang="en-US" dirty="0" err="1" smtClean="0"/>
              <a:t>max_price</a:t>
            </a:r>
            <a:r>
              <a:rPr lang="en-US" dirty="0" smtClean="0"/>
              <a:t> DESC limit </a:t>
            </a:r>
            <a:r>
              <a:rPr lang="en-US" dirty="0"/>
              <a:t>1;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what you come up with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034562"/>
            <a:ext cx="3416300" cy="339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78" y="1492739"/>
            <a:ext cx="3771900" cy="207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363" y="4664149"/>
            <a:ext cx="821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 smtClean="0"/>
              <a:t>docs.datastax.com</a:t>
            </a:r>
            <a:r>
              <a:rPr lang="en-US" sz="1400" dirty="0" smtClean="0"/>
              <a:t>/en/</a:t>
            </a:r>
            <a:r>
              <a:rPr lang="en-US" sz="1400" dirty="0" err="1" smtClean="0"/>
              <a:t>datastax_enterprise</a:t>
            </a:r>
            <a:r>
              <a:rPr lang="en-US" sz="1400" dirty="0" smtClean="0"/>
              <a:t>/4.8/</a:t>
            </a:r>
            <a:r>
              <a:rPr lang="en-US" sz="1400" dirty="0" err="1" smtClean="0"/>
              <a:t>datastax_enterprise</a:t>
            </a:r>
            <a:r>
              <a:rPr lang="en-US" sz="1400" dirty="0" smtClean="0"/>
              <a:t>/spark/</a:t>
            </a:r>
            <a:r>
              <a:rPr lang="en-US" sz="1400" dirty="0" err="1" smtClean="0"/>
              <a:t>sparkSqlSupportedSyntax.html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834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a simple </a:t>
            </a:r>
            <a:r>
              <a:rPr lang="en-US" dirty="0" err="1" smtClean="0"/>
              <a:t>Keyspace</a:t>
            </a:r>
            <a:r>
              <a:rPr lang="en-US" dirty="0" smtClean="0"/>
              <a:t> and table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up </a:t>
            </a:r>
            <a:r>
              <a:rPr lang="en-US" dirty="0" err="1" smtClean="0"/>
              <a:t>cqlsh</a:t>
            </a:r>
            <a:endParaRPr lang="en-US" dirty="0" smtClean="0"/>
          </a:p>
          <a:p>
            <a:r>
              <a:rPr lang="en-US" dirty="0" err="1" smtClean="0"/>
              <a:t>cqlsh</a:t>
            </a:r>
            <a:r>
              <a:rPr lang="en-US" dirty="0" smtClean="0"/>
              <a:t> 10.0.0.6 (7,8,9…17)</a:t>
            </a:r>
          </a:p>
          <a:p>
            <a:r>
              <a:rPr lang="en-US" dirty="0" smtClean="0"/>
              <a:t> </a:t>
            </a:r>
          </a:p>
          <a:p>
            <a:r>
              <a:rPr lang="en-US" sz="2000" dirty="0" smtClean="0"/>
              <a:t>CREATE </a:t>
            </a:r>
            <a:r>
              <a:rPr lang="en-US" sz="2000" dirty="0"/>
              <a:t>KEYSPACE IF NOT EXISTS </a:t>
            </a:r>
            <a:r>
              <a:rPr lang="en-US" sz="2000" dirty="0" err="1"/>
              <a:t>streaming_test</a:t>
            </a:r>
            <a:r>
              <a:rPr lang="en-US" sz="2000" dirty="0"/>
              <a:t> WITH REPLICATION = {'class': '</a:t>
            </a:r>
            <a:r>
              <a:rPr lang="en-US" sz="2000" dirty="0" err="1"/>
              <a:t>SimpleStrategy</a:t>
            </a:r>
            <a:r>
              <a:rPr lang="en-US" sz="2000" dirty="0"/>
              <a:t>', '</a:t>
            </a:r>
            <a:r>
              <a:rPr lang="en-US" sz="2000" dirty="0" err="1"/>
              <a:t>replication_factor</a:t>
            </a:r>
            <a:r>
              <a:rPr lang="en-US" sz="2000" dirty="0"/>
              <a:t>': 3</a:t>
            </a:r>
            <a:r>
              <a:rPr lang="en-US" sz="2000" dirty="0" smtClean="0"/>
              <a:t> };</a:t>
            </a:r>
          </a:p>
          <a:p>
            <a:endParaRPr lang="en-US" sz="2000" dirty="0" smtClean="0"/>
          </a:p>
          <a:p>
            <a:r>
              <a:rPr lang="en-US" sz="2000" dirty="0" smtClean="0"/>
              <a:t>use </a:t>
            </a:r>
            <a:r>
              <a:rPr lang="en-US" sz="2000" dirty="0" err="1"/>
              <a:t>streaming_test</a:t>
            </a:r>
            <a:r>
              <a:rPr lang="en-US" sz="2000" dirty="0" smtClean="0"/>
              <a:t>;</a:t>
            </a:r>
          </a:p>
          <a:p>
            <a:endParaRPr lang="en-US" sz="2000" dirty="0" smtClean="0"/>
          </a:p>
          <a:p>
            <a:r>
              <a:rPr lang="en-US" sz="2000" dirty="0" smtClean="0"/>
              <a:t>CREATE </a:t>
            </a:r>
            <a:r>
              <a:rPr lang="en-US" sz="2000" dirty="0"/>
              <a:t>TABLE IF NOT EXISTS </a:t>
            </a:r>
            <a:r>
              <a:rPr lang="en-US" sz="2000" dirty="0" err="1"/>
              <a:t>words_table</a:t>
            </a:r>
            <a:r>
              <a:rPr lang="en-US" sz="2000" dirty="0"/>
              <a:t> (word TEXT PRIMARY KEY, count COUNTER);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05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Spark Streaming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open the spark REPL with the command: </a:t>
            </a:r>
          </a:p>
          <a:p>
            <a:r>
              <a:rPr lang="en-US" dirty="0"/>
              <a:t>dse spark --</a:t>
            </a:r>
            <a:r>
              <a:rPr lang="en-US" dirty="0" err="1"/>
              <a:t>conf</a:t>
            </a:r>
            <a:r>
              <a:rPr lang="en-US" dirty="0"/>
              <a:t> </a:t>
            </a:r>
            <a:r>
              <a:rPr lang="en-US" dirty="0" err="1"/>
              <a:t>spark.ui.port</a:t>
            </a:r>
            <a:r>
              <a:rPr lang="en-US" dirty="0" smtClean="0"/>
              <a:t>=&lt;number&gt; </a:t>
            </a:r>
            <a:r>
              <a:rPr lang="en-US" dirty="0" err="1" smtClean="0"/>
              <a:t>spark.cores.max</a:t>
            </a:r>
            <a:r>
              <a:rPr lang="en-US" dirty="0" smtClean="0"/>
              <a:t>=2</a:t>
            </a:r>
          </a:p>
          <a:p>
            <a:endParaRPr lang="en-US" dirty="0"/>
          </a:p>
          <a:p>
            <a:r>
              <a:rPr lang="en-US" dirty="0" smtClean="0"/>
              <a:t>Open a second terminal and enter:</a:t>
            </a:r>
          </a:p>
          <a:p>
            <a:r>
              <a:rPr lang="en-US" dirty="0" smtClean="0"/>
              <a:t> </a:t>
            </a:r>
          </a:p>
          <a:p>
            <a:r>
              <a:rPr lang="en-US" dirty="0" err="1" smtClean="0"/>
              <a:t>nc</a:t>
            </a:r>
            <a:r>
              <a:rPr lang="en-US" dirty="0"/>
              <a:t> -</a:t>
            </a:r>
            <a:r>
              <a:rPr lang="en-US" dirty="0" err="1"/>
              <a:t>lk</a:t>
            </a:r>
            <a:r>
              <a:rPr lang="en-US" dirty="0"/>
              <a:t> </a:t>
            </a:r>
            <a:r>
              <a:rPr lang="en-US" dirty="0" smtClean="0"/>
              <a:t>9999</a:t>
            </a:r>
          </a:p>
          <a:p>
            <a:endParaRPr lang="en-US" dirty="0"/>
          </a:p>
          <a:p>
            <a:r>
              <a:rPr lang="en-US" dirty="0" smtClean="0"/>
              <a:t>This starts a simple client that allows you to send messages to port 9999.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43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Spark REPL run: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Go to this link and copy the code: 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Marcinthecloud</a:t>
            </a:r>
            <a:r>
              <a:rPr lang="en-US" sz="1600" dirty="0"/>
              <a:t>/</a:t>
            </a:r>
            <a:r>
              <a:rPr lang="en-US" sz="1600" dirty="0" err="1"/>
              <a:t>SimpleSparkStreaming</a:t>
            </a:r>
            <a:r>
              <a:rPr lang="en-US" sz="1600" dirty="0"/>
              <a:t>/blob/master/</a:t>
            </a:r>
            <a:r>
              <a:rPr lang="en-US" sz="1600" dirty="0" err="1"/>
              <a:t>README.md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5026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formatted view that’s easy on the eyes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6" y="708004"/>
            <a:ext cx="7697184" cy="42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17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terminal with </a:t>
            </a:r>
            <a:r>
              <a:rPr lang="en-US" dirty="0" err="1" smtClean="0"/>
              <a:t>nc</a:t>
            </a:r>
            <a:r>
              <a:rPr lang="en-US" dirty="0" smtClean="0"/>
              <a:t> running…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Find </a:t>
            </a:r>
            <a:r>
              <a:rPr lang="en-US" smtClean="0"/>
              <a:t>bits </a:t>
            </a:r>
            <a:r>
              <a:rPr lang="en-US" dirty="0" smtClean="0"/>
              <a:t>of text on the net and paste it in the terminal. </a:t>
            </a:r>
          </a:p>
          <a:p>
            <a:endParaRPr lang="en-US" dirty="0"/>
          </a:p>
          <a:p>
            <a:r>
              <a:rPr lang="en-US" dirty="0" smtClean="0"/>
              <a:t>I chose Taylor Swift lyrics … the top 5 results were…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848345"/>
            <a:ext cx="1409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0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want to do this at Scale…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652130"/>
            <a:ext cx="8356600" cy="3703320"/>
          </a:xfrm>
        </p:spPr>
        <p:txBody>
          <a:bodyPr/>
          <a:lstStyle/>
          <a:p>
            <a:r>
              <a:rPr lang="en-US" sz="1600" dirty="0" smtClean="0"/>
              <a:t>Here’s how to spin up an Azure cluster to play with: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64" y="906811"/>
            <a:ext cx="6994671" cy="4236689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907312" y="1119963"/>
            <a:ext cx="1226288" cy="446567"/>
          </a:xfrm>
          <a:prstGeom prst="frame">
            <a:avLst>
              <a:gd name="adj1" fmla="val 93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232837" y="1119963"/>
            <a:ext cx="1864242" cy="567070"/>
          </a:xfrm>
          <a:prstGeom prst="frame">
            <a:avLst>
              <a:gd name="adj1" fmla="val 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6329915" y="1497825"/>
            <a:ext cx="2274427" cy="3112306"/>
          </a:xfrm>
          <a:prstGeom prst="frame">
            <a:avLst>
              <a:gd name="adj1" fmla="val 16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62" y="1255150"/>
            <a:ext cx="8976278" cy="2698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5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9" name="Title 2"/>
          <p:cNvSpPr>
            <a:spLocks noGrp="1"/>
          </p:cNvSpPr>
          <p:nvPr>
            <p:ph type="title"/>
          </p:nvPr>
        </p:nvSpPr>
        <p:spPr>
          <a:xfrm>
            <a:off x="380999" y="200025"/>
            <a:ext cx="7547855" cy="519113"/>
          </a:xfrm>
        </p:spPr>
        <p:txBody>
          <a:bodyPr>
            <a:normAutofit/>
          </a:bodyPr>
          <a:lstStyle/>
          <a:p>
            <a:r>
              <a:rPr lang="en-US" dirty="0" smtClean="0"/>
              <a:t>I know you can’t wait to try more…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30173" y="1935210"/>
            <a:ext cx="3986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www.academy.datastax.com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Hands on tutorials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Free instructor lead training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Everything you need to get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5" y="753411"/>
            <a:ext cx="4042309" cy="28717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37986" y="1110036"/>
            <a:ext cx="345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You’re going to see a lot of this guy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23990" y="1110036"/>
            <a:ext cx="1691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1766" y="3651106"/>
            <a:ext cx="75693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this at home: 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smtClean="0"/>
              <a:t>github.com/Marcinthecloud/Solr-Amazon-Book-Demo</a:t>
            </a:r>
          </a:p>
          <a:p>
            <a:endParaRPr lang="en-US" dirty="0" smtClean="0"/>
          </a:p>
          <a:p>
            <a:r>
              <a:rPr lang="en-US" dirty="0"/>
              <a:t>Azure Marketplace Tutorial: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tmXdSEMjwCE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For Spark </a:t>
            </a:r>
            <a:r>
              <a:rPr lang="en-US" dirty="0"/>
              <a:t>at Scale see: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retroryan</a:t>
            </a:r>
            <a:r>
              <a:rPr lang="en-US" dirty="0"/>
              <a:t>/</a:t>
            </a:r>
            <a:r>
              <a:rPr lang="en-US" dirty="0" err="1"/>
              <a:t>SparkAtScale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glow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71795" y="2531405"/>
            <a:ext cx="7977632" cy="83381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 Neue"/>
                <a:cs typeface="Helvetica Neue"/>
              </a:rPr>
              <a:t>Thanks! </a:t>
            </a:r>
            <a:endParaRPr lang="en-US" sz="20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0379" y="3565146"/>
            <a:ext cx="6858000" cy="144476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For question email </a:t>
            </a:r>
            <a:r>
              <a:rPr lang="en-US" dirty="0" smtClean="0">
                <a:solidFill>
                  <a:srgbClr val="FFFFFF"/>
                </a:solidFill>
                <a:hlinkClick r:id="rId4"/>
              </a:rPr>
              <a:t>marc.selwan@datastax.com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43" y="930444"/>
            <a:ext cx="4963583" cy="10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158"/>
    </mc:Choice>
    <mc:Fallback xmlns="">
      <p:transition advTm="2615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to name a few…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3490546"/>
            <a:ext cx="2294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Intuit uses Cassandra for session tracking, payment info/metadata</a:t>
            </a:r>
          </a:p>
          <a:p>
            <a:r>
              <a:rPr lang="en-US" dirty="0" smtClean="0"/>
              <a:t>, user profiles &amp; more.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54" y="1473943"/>
            <a:ext cx="2776249" cy="1110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38854" y="3490546"/>
            <a:ext cx="2294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Ebay</a:t>
            </a:r>
            <a:r>
              <a:rPr lang="en-US" dirty="0" smtClean="0"/>
              <a:t> uses Cassandra for product listings and personalization.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447" y="1009285"/>
            <a:ext cx="3119615" cy="23299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31231" y="3490546"/>
            <a:ext cx="2294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Buy uses Cassandra to store Customer 360 data.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6" y="1531810"/>
            <a:ext cx="2595780" cy="12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9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people deploy this thing?</a:t>
            </a:r>
            <a:endParaRPr lang="en-US" dirty="0"/>
          </a:p>
        </p:txBody>
      </p:sp>
      <p:sp>
        <p:nvSpPr>
          <p:cNvPr id="5" name="Content Placeholder 14"/>
          <p:cNvSpPr txBox="1">
            <a:spLocks/>
          </p:cNvSpPr>
          <p:nvPr/>
        </p:nvSpPr>
        <p:spPr>
          <a:xfrm>
            <a:off x="932157" y="779693"/>
            <a:ext cx="2927195" cy="3114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228600" indent="-228600" algn="l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366BC2"/>
              </a:buClr>
              <a:buSzPct val="76000"/>
              <a:buFont typeface="Arial"/>
              <a:buChar char="•"/>
              <a:defRPr kumimoji="0" sz="23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2pPr>
            <a:lvl3pPr marL="45720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Arial"/>
              <a:buChar char="•"/>
              <a:defRPr kumimoji="0" sz="20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3pPr>
            <a:lvl4pPr marL="68580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Courier New"/>
              <a:buChar char="o"/>
              <a:defRPr kumimoji="0" sz="18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Always 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0" y="1748877"/>
            <a:ext cx="3599542" cy="2755899"/>
          </a:xfrm>
          <a:prstGeom prst="rect">
            <a:avLst/>
          </a:prstGeom>
        </p:spPr>
      </p:pic>
      <p:pic>
        <p:nvPicPr>
          <p:cNvPr id="8" name="Picture 7" descr="One_million_wri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22" y="1688323"/>
            <a:ext cx="5001131" cy="2744174"/>
          </a:xfrm>
          <a:prstGeom prst="rect">
            <a:avLst/>
          </a:prstGeom>
        </p:spPr>
      </p:pic>
      <p:sp>
        <p:nvSpPr>
          <p:cNvPr id="10" name="Content Placeholder 14"/>
          <p:cNvSpPr txBox="1">
            <a:spLocks/>
          </p:cNvSpPr>
          <p:nvPr/>
        </p:nvSpPr>
        <p:spPr>
          <a:xfrm>
            <a:off x="4675346" y="784788"/>
            <a:ext cx="4185137" cy="3114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228600" indent="-228600" algn="l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366BC2"/>
              </a:buClr>
              <a:buSzPct val="76000"/>
              <a:buFont typeface="Arial"/>
              <a:buChar char="•"/>
              <a:defRPr kumimoji="0" sz="23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2pPr>
            <a:lvl3pPr marL="45720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Arial"/>
              <a:buChar char="•"/>
              <a:defRPr kumimoji="0" sz="20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3pPr>
            <a:lvl4pPr marL="68580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Courier New"/>
              <a:buChar char="o"/>
              <a:defRPr kumimoji="0" sz="18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rgbClr val="7F7F7F"/>
                </a:solidFill>
                <a:latin typeface="Helvetica"/>
                <a:ea typeface="+mn-ea"/>
                <a:cs typeface="Helvetica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Simple </a:t>
            </a:r>
            <a:r>
              <a:rPr lang="en-US" smtClean="0"/>
              <a:t>and linear to scale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01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1063565" y="1759483"/>
            <a:ext cx="3184561" cy="1857155"/>
          </a:xfrm>
          <a:prstGeom prst="ellipse">
            <a:avLst/>
          </a:prstGeom>
          <a:noFill/>
          <a:ln w="101600" cap="flat">
            <a:solidFill>
              <a:srgbClr val="206378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264588" y="185470"/>
            <a:ext cx="7866702" cy="519112"/>
          </a:xfrm>
          <a:prstGeom prst="rect">
            <a:avLst/>
          </a:prstGeom>
          <a:noFill/>
          <a:ln>
            <a:noFill/>
          </a:ln>
        </p:spPr>
        <p:txBody>
          <a:bodyPr lIns="0" tIns="0" rIns="91425" bIns="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CB6015"/>
              </a:buClr>
              <a:buSzPct val="25000"/>
            </a:pPr>
            <a:r>
              <a:rPr lang="en-US" dirty="0" smtClean="0"/>
              <a:t>Why Apache Cassandra? </a:t>
            </a:r>
            <a:endParaRPr lang="en-US" sz="2400" b="0" i="0" u="none" strike="noStrike" cap="none" baseline="0" dirty="0">
              <a:solidFill>
                <a:srgbClr val="CB60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559097" y="3188078"/>
            <a:ext cx="861091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300" b="0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San Francisco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2237382" y="4048694"/>
            <a:ext cx="861091" cy="2000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300" b="0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Stockholm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3901075" y="3265831"/>
            <a:ext cx="861091" cy="2000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300" b="0" i="0" u="none" strike="noStrike" cap="none" baseline="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York</a:t>
            </a:r>
          </a:p>
        </p:txBody>
      </p:sp>
      <p:grpSp>
        <p:nvGrpSpPr>
          <p:cNvPr id="241" name="Shape 241"/>
          <p:cNvGrpSpPr/>
          <p:nvPr/>
        </p:nvGrpSpPr>
        <p:grpSpPr>
          <a:xfrm>
            <a:off x="2248066" y="3139239"/>
            <a:ext cx="831216" cy="873833"/>
            <a:chOff x="2248066" y="3139239"/>
            <a:chExt cx="831216" cy="873833"/>
          </a:xfrm>
        </p:grpSpPr>
        <p:sp>
          <p:nvSpPr>
            <p:cNvPr id="242" name="Shape 242"/>
            <p:cNvSpPr/>
            <p:nvPr/>
          </p:nvSpPr>
          <p:spPr>
            <a:xfrm>
              <a:off x="2338916" y="3259663"/>
              <a:ext cx="666749" cy="666749"/>
            </a:xfrm>
            <a:prstGeom prst="ellipse">
              <a:avLst/>
            </a:prstGeom>
            <a:solidFill>
              <a:schemeClr val="lt1"/>
            </a:solidFill>
            <a:ln w="19050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2439677" y="3413666"/>
              <a:ext cx="5181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small" baseline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C*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2343684" y="3271143"/>
              <a:ext cx="656328" cy="633756"/>
            </a:xfrm>
            <a:prstGeom prst="ellipse">
              <a:avLst/>
            </a:prstGeom>
            <a:noFill/>
            <a:ln w="44450" cap="flat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800" b="0" i="0" u="none" strike="noStrike" cap="small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553848" y="3139239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554507" y="3797689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835948" y="3325296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845724" y="3627103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248066" y="3328289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257841" y="3630096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3819904" y="2252582"/>
            <a:ext cx="831216" cy="873833"/>
            <a:chOff x="2248066" y="3139239"/>
            <a:chExt cx="831216" cy="873833"/>
          </a:xfrm>
        </p:grpSpPr>
        <p:sp>
          <p:nvSpPr>
            <p:cNvPr id="252" name="Shape 252"/>
            <p:cNvSpPr/>
            <p:nvPr/>
          </p:nvSpPr>
          <p:spPr>
            <a:xfrm>
              <a:off x="2338916" y="3259663"/>
              <a:ext cx="666749" cy="666749"/>
            </a:xfrm>
            <a:prstGeom prst="ellipse">
              <a:avLst/>
            </a:prstGeom>
            <a:solidFill>
              <a:schemeClr val="lt1"/>
            </a:solidFill>
            <a:ln w="19050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439677" y="3413666"/>
              <a:ext cx="5181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small" baseline="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C*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2343684" y="3271143"/>
              <a:ext cx="656328" cy="633756"/>
            </a:xfrm>
            <a:prstGeom prst="ellipse">
              <a:avLst/>
            </a:prstGeom>
            <a:noFill/>
            <a:ln w="44450" cap="flat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800" b="0" i="0" u="none" strike="noStrike" cap="small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553848" y="3139239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554507" y="3797689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835948" y="3325296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845724" y="3627103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248066" y="3328289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257841" y="3630096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596894" y="2228410"/>
            <a:ext cx="831216" cy="873833"/>
            <a:chOff x="2248066" y="3139239"/>
            <a:chExt cx="831216" cy="873833"/>
          </a:xfrm>
        </p:grpSpPr>
        <p:sp>
          <p:nvSpPr>
            <p:cNvPr id="262" name="Shape 262"/>
            <p:cNvSpPr/>
            <p:nvPr/>
          </p:nvSpPr>
          <p:spPr>
            <a:xfrm>
              <a:off x="2338916" y="3259663"/>
              <a:ext cx="666749" cy="666749"/>
            </a:xfrm>
            <a:prstGeom prst="ellipse">
              <a:avLst/>
            </a:prstGeom>
            <a:solidFill>
              <a:schemeClr val="lt1"/>
            </a:solidFill>
            <a:ln w="19050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439677" y="3413666"/>
              <a:ext cx="5181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small" baseline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C*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2343684" y="3271143"/>
              <a:ext cx="656328" cy="633756"/>
            </a:xfrm>
            <a:prstGeom prst="ellipse">
              <a:avLst/>
            </a:prstGeom>
            <a:noFill/>
            <a:ln w="44450" cap="flat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800" b="0" i="0" u="none" strike="noStrike" cap="small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553848" y="3139239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554507" y="3797689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2835948" y="3325296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845724" y="3627103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248066" y="3328289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257841" y="3630096"/>
              <a:ext cx="233557" cy="215383"/>
            </a:xfrm>
            <a:prstGeom prst="flowChartConnector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1" name="Shape 271"/>
          <p:cNvSpPr txBox="1"/>
          <p:nvPr/>
        </p:nvSpPr>
        <p:spPr>
          <a:xfrm>
            <a:off x="4923847" y="860990"/>
            <a:ext cx="4145960" cy="33855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Source NoSQL Database</a:t>
            </a:r>
            <a:endParaRPr lang="en-US" sz="2000" b="0" i="0" u="none" strike="noStrike" cap="none" baseline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Industry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Leading Performance 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Predictable Scalability </a:t>
            </a:r>
            <a:endParaRPr lang="en-US" sz="2000" b="0" i="0" u="none" strike="noStrike" cap="none" baseline="0" dirty="0" smtClea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Aft>
                <a:spcPts val="1200"/>
              </a:spcAft>
              <a:buSzPct val="25000"/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Multi-Geo/Cloud Data Distribution</a:t>
            </a:r>
            <a:endParaRPr lang="en-US" sz="2000" b="0" i="0" u="none" strike="noStrike" cap="none" baseline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Operationally Simple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Dynamic Data Model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SQL-Like API (CQL)</a:t>
            </a:r>
            <a:endParaRPr lang="en-US" sz="2000" b="0" i="0" u="none" strike="noStrike" cap="none" baseline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7" y="874845"/>
            <a:ext cx="2428816" cy="15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Speaking Her Language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0DFF5-1F6D-A942-9B98-369D425D53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81000" y="790146"/>
            <a:ext cx="8356600" cy="3703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600" kern="120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ea typeface="+mn-ea"/>
                <a:cs typeface="Georgia"/>
              </a:defRPr>
            </a:lvl1pPr>
            <a:lvl2pPr marL="228600" indent="-228600" algn="l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366BC2"/>
              </a:buClr>
              <a:buSzPct val="76000"/>
              <a:buFont typeface="Arial"/>
              <a:buChar char="•"/>
              <a:defRPr kumimoji="0" sz="2300" kern="1200">
                <a:solidFill>
                  <a:srgbClr val="7F7F7F"/>
                </a:solidFill>
                <a:latin typeface="Georgia"/>
                <a:ea typeface="+mn-ea"/>
                <a:cs typeface="Georgia"/>
              </a:defRPr>
            </a:lvl2pPr>
            <a:lvl3pPr marL="45720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Arial"/>
              <a:buChar char="•"/>
              <a:defRPr kumimoji="0" sz="2000" kern="1200">
                <a:solidFill>
                  <a:srgbClr val="7F7F7F"/>
                </a:solidFill>
                <a:latin typeface="Georgia"/>
                <a:ea typeface="+mn-ea"/>
                <a:cs typeface="Georgia"/>
              </a:defRPr>
            </a:lvl3pPr>
            <a:lvl4pPr marL="68580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Courier New"/>
              <a:buChar char="o"/>
              <a:defRPr kumimoji="0" sz="1800" kern="1200">
                <a:solidFill>
                  <a:srgbClr val="7F7F7F"/>
                </a:solidFill>
                <a:latin typeface="Georgia"/>
                <a:ea typeface="+mn-ea"/>
                <a:cs typeface="Georgia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rgbClr val="7F7F7F"/>
                </a:solidFill>
                <a:latin typeface="Georgia"/>
                <a:ea typeface="+mn-ea"/>
                <a:cs typeface="Georgia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78" y="670251"/>
            <a:ext cx="8753053" cy="42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Explore DSE </a:t>
            </a:r>
            <a:r>
              <a:rPr lang="en-US" dirty="0" err="1" smtClean="0"/>
              <a:t>OpsCenter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Company Confidential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0" y="677044"/>
            <a:ext cx="8115300" cy="3685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408" y="4554415"/>
            <a:ext cx="811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http://iodtdatastax.westus.cloudapp.azure.com:8888/</a:t>
            </a:r>
            <a:r>
              <a:rPr lang="en-US" b="1" dirty="0" err="1"/>
              <a:t>opscenter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Custom 1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CB6015"/>
      </a:accent1>
      <a:accent2>
        <a:srgbClr val="007B98"/>
      </a:accent2>
      <a:accent3>
        <a:srgbClr val="DDAE54"/>
      </a:accent3>
      <a:accent4>
        <a:srgbClr val="4B3C37"/>
      </a:accent4>
      <a:accent5>
        <a:srgbClr val="148C73"/>
      </a:accent5>
      <a:accent6>
        <a:srgbClr val="A189AD"/>
      </a:accent6>
      <a:hlink>
        <a:srgbClr val="F9F9F7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51644</TotalTime>
  <Words>2181</Words>
  <Application>Microsoft Macintosh PowerPoint</Application>
  <PresentationFormat>On-screen Show (16:9)</PresentationFormat>
  <Paragraphs>436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Cabin</vt:lpstr>
      <vt:lpstr>Calibri</vt:lpstr>
      <vt:lpstr>Courier New</vt:lpstr>
      <vt:lpstr>Georgia</vt:lpstr>
      <vt:lpstr>Gill Sans MT</vt:lpstr>
      <vt:lpstr>Helvetica</vt:lpstr>
      <vt:lpstr>Helvetica Light</vt:lpstr>
      <vt:lpstr>Helvetica Neue</vt:lpstr>
      <vt:lpstr>Helvetica Neue Light</vt:lpstr>
      <vt:lpstr>Times New Roman</vt:lpstr>
      <vt:lpstr>Wingdings</vt:lpstr>
      <vt:lpstr>Wingdings 3</vt:lpstr>
      <vt:lpstr>Arial</vt:lpstr>
      <vt:lpstr>Origin</vt:lpstr>
      <vt:lpstr>In One Day Training Session with DataStax Enterprise </vt:lpstr>
      <vt:lpstr>In One (2 hour) Day Agenda</vt:lpstr>
      <vt:lpstr>The DataStax Family</vt:lpstr>
      <vt:lpstr>Common Use Cases</vt:lpstr>
      <vt:lpstr>Just to name a few…</vt:lpstr>
      <vt:lpstr>Why do people deploy this thing?</vt:lpstr>
      <vt:lpstr>Why Apache Cassandra? </vt:lpstr>
      <vt:lpstr>Speaking Her Language</vt:lpstr>
      <vt:lpstr>Let’s Explore DSE OpsCenter</vt:lpstr>
      <vt:lpstr>Getting to know DSE</vt:lpstr>
      <vt:lpstr>Getting to know Cassandra Query Language</vt:lpstr>
      <vt:lpstr>Inserting Data Into Cassandra</vt:lpstr>
      <vt:lpstr>SSH into the Class Cluster </vt:lpstr>
      <vt:lpstr>Inserting Data Into Cassandra</vt:lpstr>
      <vt:lpstr>CQL Storage Engine</vt:lpstr>
      <vt:lpstr>Where’s your write going?</vt:lpstr>
      <vt:lpstr>Look Mom! No hands! </vt:lpstr>
      <vt:lpstr>The “C” word. </vt:lpstr>
      <vt:lpstr>The more you know</vt:lpstr>
      <vt:lpstr>Out-of-the-box multi data center support</vt:lpstr>
      <vt:lpstr>Let’s Play With Consistency in the Shared Cluster</vt:lpstr>
      <vt:lpstr>Let’s Explore DSE Search</vt:lpstr>
      <vt:lpstr>Performance or functionality…it’s your choice</vt:lpstr>
      <vt:lpstr>Indexing the Data for Search</vt:lpstr>
      <vt:lpstr>Queries</vt:lpstr>
      <vt:lpstr>Facets and Joins</vt:lpstr>
      <vt:lpstr>Geospatial </vt:lpstr>
      <vt:lpstr>Let’s kick it up a notch</vt:lpstr>
      <vt:lpstr>Amazon Clickstream Data</vt:lpstr>
      <vt:lpstr>We’ve got Spark, too! </vt:lpstr>
      <vt:lpstr>Familiar Territory </vt:lpstr>
      <vt:lpstr>Now let’s explore</vt:lpstr>
      <vt:lpstr>Let’s see what you come up with</vt:lpstr>
      <vt:lpstr>Let’s make a simple Keyspace and table</vt:lpstr>
      <vt:lpstr>Simple Spark Streaming </vt:lpstr>
      <vt:lpstr>In the Spark REPL run: </vt:lpstr>
      <vt:lpstr>A formatted view that’s easy on the eyes</vt:lpstr>
      <vt:lpstr>In the terminal with nc running…</vt:lpstr>
      <vt:lpstr>If you want to do this at Scale…</vt:lpstr>
      <vt:lpstr>I know you can’t wait to try more…</vt:lpstr>
      <vt:lpstr>Thanks! </vt:lpstr>
    </vt:vector>
  </TitlesOfParts>
  <Company>Starno.com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IAC</dc:title>
  <dc:creator>arno</dc:creator>
  <cp:lastModifiedBy>Marc Selwan</cp:lastModifiedBy>
  <cp:revision>1417</cp:revision>
  <cp:lastPrinted>2014-04-15T21:40:42Z</cp:lastPrinted>
  <dcterms:created xsi:type="dcterms:W3CDTF">2014-02-06T18:06:16Z</dcterms:created>
  <dcterms:modified xsi:type="dcterms:W3CDTF">2015-12-10T04:34:12Z</dcterms:modified>
</cp:coreProperties>
</file>